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3"/>
  </p:notesMasterIdLst>
  <p:handoutMasterIdLst>
    <p:handoutMasterId r:id="rId24"/>
  </p:handoutMasterIdLst>
  <p:sldIdLst>
    <p:sldId id="387" r:id="rId2"/>
    <p:sldId id="462" r:id="rId3"/>
    <p:sldId id="512" r:id="rId4"/>
    <p:sldId id="463" r:id="rId5"/>
    <p:sldId id="521" r:id="rId6"/>
    <p:sldId id="513" r:id="rId7"/>
    <p:sldId id="514" r:id="rId8"/>
    <p:sldId id="522" r:id="rId9"/>
    <p:sldId id="520" r:id="rId10"/>
    <p:sldId id="468" r:id="rId11"/>
    <p:sldId id="413" r:id="rId12"/>
    <p:sldId id="506" r:id="rId13"/>
    <p:sldId id="476" r:id="rId14"/>
    <p:sldId id="477" r:id="rId15"/>
    <p:sldId id="507" r:id="rId16"/>
    <p:sldId id="478" r:id="rId17"/>
    <p:sldId id="515" r:id="rId18"/>
    <p:sldId id="497" r:id="rId19"/>
    <p:sldId id="487" r:id="rId20"/>
    <p:sldId id="489" r:id="rId21"/>
    <p:sldId id="52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87B4"/>
    <a:srgbClr val="9E0000"/>
    <a:srgbClr val="990000"/>
    <a:srgbClr val="0099CC"/>
    <a:srgbClr val="000000"/>
    <a:srgbClr val="760000"/>
    <a:srgbClr val="800000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88AFA-2E3E-4254-A7DC-211F349F8E1B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1E776-1128-4A60-AEA8-02489C9ECD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76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76EBE-986D-4DB2-A275-8E1B11F62AE5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BD39C4-AF9F-41D1-8371-B8A3EE02AB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450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Strengths of Global rating: 1- high validity when they are based on the observation of behaviors of interest within a real or simulated context</a:t>
            </a:r>
          </a:p>
          <a:p>
            <a:r>
              <a:rPr lang="en-US" dirty="0" smtClean="0"/>
              <a:t>2- can be used to assess general categories of performance such as clinical skills, problem solving, teamwork, presentation skills and professionalism, participation and preparation</a:t>
            </a:r>
            <a:r>
              <a:rPr lang="en-US" baseline="0" dirty="0" smtClean="0"/>
              <a:t> in a small group learning context such as PBL</a:t>
            </a:r>
          </a:p>
          <a:p>
            <a:r>
              <a:rPr lang="en-US" baseline="0" dirty="0" smtClean="0"/>
              <a:t>3- useful for formative assessment to provide learner feedback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1D4B1-43BA-4B28-B498-C7521B55935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48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93880-A76D-4DD2-B21E-6E8C1C639C5A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57D8-113C-4956-8419-0EB358D6B0AB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6BF0-8EBD-4397-B1F9-9B4A75455BA2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4000" b="1" cap="none" baseline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B Titr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228600" algn="l" rtl="0">
              <a:buClr>
                <a:srgbClr val="9E0000"/>
              </a:buClr>
              <a:buFont typeface="Wingdings" pitchFamily="2" charset="2"/>
              <a:buChar char="q"/>
              <a:defRPr sz="320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</a:defRPr>
            </a:lvl1pPr>
            <a:lvl2pPr marL="640080" indent="-228600" algn="l" rtl="0">
              <a:buClr>
                <a:srgbClr val="9E0000"/>
              </a:buClr>
              <a:buFont typeface="Wingdings" pitchFamily="2" charset="2"/>
              <a:buChar char="q"/>
              <a:defRPr sz="280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</a:defRPr>
            </a:lvl2pPr>
            <a:lvl3pPr marL="914400" indent="-228600" algn="l" rtl="0">
              <a:buClr>
                <a:srgbClr val="9E0000"/>
              </a:buClr>
              <a:buFont typeface="Wingdings" pitchFamily="2" charset="2"/>
              <a:buChar char="q"/>
              <a:defRPr sz="240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</a:defRPr>
            </a:lvl3pPr>
            <a:lvl4pPr marL="1280160" indent="-228600" algn="l" rtl="0">
              <a:buClr>
                <a:srgbClr val="9E0000"/>
              </a:buClr>
              <a:buFont typeface="Wingdings" pitchFamily="2" charset="2"/>
              <a:buChar char="q"/>
              <a:defRPr sz="200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</a:defRPr>
            </a:lvl4pPr>
            <a:lvl5pPr marL="1554480" indent="-228600" algn="l" rtl="0">
              <a:buClr>
                <a:srgbClr val="9E0000"/>
              </a:buClr>
              <a:buFont typeface="Wingdings" pitchFamily="2" charset="2"/>
              <a:buChar char="q"/>
              <a:defRPr sz="200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23436-AF31-422F-9ECC-FA0D5A28AC80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9E99C-7DC2-48AC-AE64-43FFF1542AE2}" type="datetime1">
              <a:rPr lang="en-US" smtClean="0"/>
              <a:t>2/20/2025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A076-025D-4867-B2B6-CA40C928BDB3}" type="datetime1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2588-EF71-4CBE-9209-9295F1E66263}" type="datetime1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97E14-2F7D-49A4-92CB-96F283575587}" type="datetime1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5685C-6AF0-4EAB-A207-29DBD7E914C9}" type="datetime1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43AD-9259-4E3A-A37A-76FB834DB964}" type="datetime1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05A85-2238-4ABB-95D6-758646091A42}" type="datetime1">
              <a:rPr lang="en-US" smtClean="0"/>
              <a:t>2/20/2025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FE9DB76-537B-435A-9C58-77C486012596}" type="datetime1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wipe dir="d"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mailto:Helen.dargahi@yahoo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395536" y="2564904"/>
            <a:ext cx="8352928" cy="223224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 rtl="1">
              <a:lnSpc>
                <a:spcPct val="150000"/>
              </a:lnSpc>
              <a:buNone/>
            </a:pPr>
            <a:r>
              <a:rPr lang="fa-I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itchFamily="2" charset="-78"/>
              </a:rPr>
              <a:t>روش های ارزیابی دانشجو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itchFamily="2" charset="-78"/>
              </a:rPr>
              <a:t> </a:t>
            </a:r>
            <a:r>
              <a:rPr lang="fa-I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itchFamily="2" charset="-78"/>
              </a:rPr>
              <a:t>مبتنی بر محل کار</a:t>
            </a:r>
          </a:p>
          <a:p>
            <a:pPr marL="114300" indent="0" algn="ctr" rtl="1">
              <a:lnSpc>
                <a:spcPct val="15000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itchFamily="2" charset="-78"/>
              </a:rPr>
              <a:t>Workplace-based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itchFamily="2" charset="-78"/>
              </a:rPr>
              <a:t>Assessment </a:t>
            </a:r>
          </a:p>
          <a:p>
            <a:pPr marL="114300" indent="0" algn="ctr" rtl="1">
              <a:lnSpc>
                <a:spcPct val="150000"/>
              </a:lnSpc>
              <a:buNone/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itchFamily="2" charset="-78"/>
              </a:rPr>
              <a:t>(WPBA)</a:t>
            </a:r>
            <a:endParaRPr lang="fa-IR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71377" y="5561856"/>
            <a:ext cx="7001246" cy="129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Helen Dargahi</a:t>
            </a:r>
          </a:p>
          <a:p>
            <a:pPr algn="ctr"/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Professor, Department of Medical Education,</a:t>
            </a:r>
          </a:p>
          <a:p>
            <a:pPr algn="ctr"/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Iran </a:t>
            </a:r>
            <a:r>
              <a:rPr lang="en-US" sz="1400" dirty="0" smtClean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</a:t>
            </a:r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Medical </a:t>
            </a:r>
            <a:r>
              <a:rPr lang="en-US" sz="1400" dirty="0" smtClean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Sciences</a:t>
            </a:r>
            <a:endParaRPr lang="fa-IR" sz="1400" dirty="0" smtClean="0">
              <a:solidFill>
                <a:srgbClr val="404040"/>
              </a:solidFill>
              <a:latin typeface="Calibri" panose="020F0502020204030204" pitchFamily="34" charset="0"/>
            </a:endParaRPr>
          </a:p>
          <a:p>
            <a:pPr algn="ctr"/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Helen.dargahi@yahoo.com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fa-IR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B Nazanin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04664"/>
            <a:ext cx="1224136" cy="123526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1558" y="5905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0570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14480" y="2214554"/>
            <a:ext cx="4343400" cy="3386138"/>
            <a:chOff x="288" y="1104"/>
            <a:chExt cx="2976" cy="2592"/>
          </a:xfrm>
        </p:grpSpPr>
        <p:sp>
          <p:nvSpPr>
            <p:cNvPr id="15380" name="AutoShape 4"/>
            <p:cNvSpPr>
              <a:spLocks noChangeArrowheads="1"/>
            </p:cNvSpPr>
            <p:nvPr/>
          </p:nvSpPr>
          <p:spPr bwMode="auto">
            <a:xfrm>
              <a:off x="288" y="1104"/>
              <a:ext cx="2976" cy="2592"/>
            </a:xfrm>
            <a:prstGeom prst="triangle">
              <a:avLst>
                <a:gd name="adj" fmla="val 50000"/>
              </a:avLst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800"/>
            </a:p>
          </p:txBody>
        </p:sp>
        <p:sp>
          <p:nvSpPr>
            <p:cNvPr id="15381" name="AutoShape 5"/>
            <p:cNvSpPr>
              <a:spLocks noChangeArrowheads="1"/>
            </p:cNvSpPr>
            <p:nvPr/>
          </p:nvSpPr>
          <p:spPr bwMode="auto">
            <a:xfrm flipV="1">
              <a:off x="288" y="3120"/>
              <a:ext cx="2976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005 w 21600"/>
                <a:gd name="T13" fmla="*/ 3000 h 21600"/>
                <a:gd name="T14" fmla="*/ 18595 w 21600"/>
                <a:gd name="T15" fmla="*/ 18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416" y="21600"/>
                  </a:lnTo>
                  <a:lnTo>
                    <a:pt x="1918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2" name="AutoShape 6"/>
            <p:cNvSpPr>
              <a:spLocks noChangeArrowheads="1"/>
            </p:cNvSpPr>
            <p:nvPr/>
          </p:nvSpPr>
          <p:spPr bwMode="auto">
            <a:xfrm flipV="1">
              <a:off x="624" y="2544"/>
              <a:ext cx="2304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84 w 21600"/>
                <a:gd name="T13" fmla="*/ 3375 h 21600"/>
                <a:gd name="T14" fmla="*/ 18216 w 21600"/>
                <a:gd name="T15" fmla="*/ 182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3168" y="21600"/>
                  </a:lnTo>
                  <a:lnTo>
                    <a:pt x="18432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3" name="AutoShape 7"/>
            <p:cNvSpPr>
              <a:spLocks noChangeArrowheads="1"/>
            </p:cNvSpPr>
            <p:nvPr/>
          </p:nvSpPr>
          <p:spPr bwMode="auto">
            <a:xfrm flipV="1">
              <a:off x="960" y="1968"/>
              <a:ext cx="1632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838 w 21600"/>
                <a:gd name="T13" fmla="*/ 3825 h 21600"/>
                <a:gd name="T14" fmla="*/ 17762 w 21600"/>
                <a:gd name="T15" fmla="*/ 1777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4076" y="21600"/>
                  </a:lnTo>
                  <a:lnTo>
                    <a:pt x="1752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4" name="AutoShape 8"/>
            <p:cNvSpPr>
              <a:spLocks noChangeArrowheads="1"/>
            </p:cNvSpPr>
            <p:nvPr/>
          </p:nvSpPr>
          <p:spPr bwMode="auto">
            <a:xfrm flipV="1">
              <a:off x="1272" y="1104"/>
              <a:ext cx="1008" cy="86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200 w 21600"/>
                <a:gd name="T13" fmla="*/ 7200 h 21600"/>
                <a:gd name="T14" fmla="*/ 14400 w 21600"/>
                <a:gd name="T15" fmla="*/ 144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3371830" y="5048242"/>
            <a:ext cx="933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800" b="1"/>
              <a:t>Knows</a:t>
            </a:r>
          </a:p>
        </p:txBody>
      </p:sp>
      <p:sp>
        <p:nvSpPr>
          <p:cNvPr id="15366" name="Text Box 11"/>
          <p:cNvSpPr txBox="1">
            <a:spLocks noChangeArrowheads="1"/>
          </p:cNvSpPr>
          <p:nvPr/>
        </p:nvSpPr>
        <p:spPr bwMode="auto">
          <a:xfrm>
            <a:off x="3168630" y="3524242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800" b="1"/>
              <a:t>Shows how</a:t>
            </a:r>
          </a:p>
        </p:txBody>
      </p:sp>
      <p:sp>
        <p:nvSpPr>
          <p:cNvPr id="15367" name="Text Box 12"/>
          <p:cNvSpPr txBox="1">
            <a:spLocks noChangeArrowheads="1"/>
          </p:cNvSpPr>
          <p:nvPr/>
        </p:nvSpPr>
        <p:spPr bwMode="auto">
          <a:xfrm>
            <a:off x="3162280" y="4289417"/>
            <a:ext cx="145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800" b="1"/>
              <a:t>Knows how</a:t>
            </a:r>
          </a:p>
        </p:txBody>
      </p:sp>
      <p:sp>
        <p:nvSpPr>
          <p:cNvPr id="15368" name="Text Box 13"/>
          <p:cNvSpPr txBox="1">
            <a:spLocks noChangeArrowheads="1"/>
          </p:cNvSpPr>
          <p:nvPr/>
        </p:nvSpPr>
        <p:spPr bwMode="auto">
          <a:xfrm>
            <a:off x="3543280" y="2824154"/>
            <a:ext cx="74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800" b="1"/>
              <a:t>Does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71472" y="2071678"/>
            <a:ext cx="985838" cy="3348038"/>
            <a:chOff x="528" y="1052"/>
            <a:chExt cx="720" cy="2640"/>
          </a:xfrm>
        </p:grpSpPr>
        <p:sp>
          <p:nvSpPr>
            <p:cNvPr id="15378" name="AutoShape 15"/>
            <p:cNvSpPr>
              <a:spLocks noChangeArrowheads="1"/>
            </p:cNvSpPr>
            <p:nvPr/>
          </p:nvSpPr>
          <p:spPr bwMode="auto">
            <a:xfrm rot="-5400000">
              <a:off x="-432" y="2012"/>
              <a:ext cx="2640" cy="720"/>
            </a:xfrm>
            <a:prstGeom prst="rightArrow">
              <a:avLst>
                <a:gd name="adj1" fmla="val 50000"/>
                <a:gd name="adj2" fmla="val 91667"/>
              </a:avLst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lIns="92075" tIns="46038" rIns="92075" bIns="46038" anchor="ctr"/>
            <a:lstStyle/>
            <a:p>
              <a:endParaRPr lang="en-GB" sz="1800"/>
            </a:p>
          </p:txBody>
        </p:sp>
        <p:sp>
          <p:nvSpPr>
            <p:cNvPr id="24592" name="Text Box 16"/>
            <p:cNvSpPr txBox="1">
              <a:spLocks noChangeArrowheads="1"/>
            </p:cNvSpPr>
            <p:nvPr/>
          </p:nvSpPr>
          <p:spPr bwMode="auto">
            <a:xfrm rot="-5400000">
              <a:off x="682" y="2644"/>
              <a:ext cx="362" cy="6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eaVert"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defRPr/>
              </a:pPr>
              <a:endParaRPr lang="en-GB" sz="1800" b="1" smtClean="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</p:grpSp>
      <p:sp>
        <p:nvSpPr>
          <p:cNvPr id="29739" name="Rectangle 43"/>
          <p:cNvSpPr>
            <a:spLocks noChangeArrowheads="1"/>
          </p:cNvSpPr>
          <p:nvPr/>
        </p:nvSpPr>
        <p:spPr bwMode="auto">
          <a:xfrm rot="-5400000">
            <a:off x="-365938" y="3837772"/>
            <a:ext cx="2901950" cy="36671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b="1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Professional authenticity</a:t>
            </a:r>
            <a:endParaRPr lang="en-US" sz="1800" b="1" dirty="0"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15371" name="Rectangle 44"/>
          <p:cNvSpPr>
            <a:spLocks noChangeArrowheads="1"/>
          </p:cNvSpPr>
          <p:nvPr/>
        </p:nvSpPr>
        <p:spPr bwMode="auto">
          <a:xfrm>
            <a:off x="6896080" y="2900354"/>
            <a:ext cx="1301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1" dirty="0"/>
              <a:t>Behaviour</a:t>
            </a:r>
          </a:p>
        </p:txBody>
      </p:sp>
      <p:sp>
        <p:nvSpPr>
          <p:cNvPr id="15372" name="Rectangle 45"/>
          <p:cNvSpPr>
            <a:spLocks noChangeArrowheads="1"/>
          </p:cNvSpPr>
          <p:nvPr/>
        </p:nvSpPr>
        <p:spPr bwMode="auto">
          <a:xfrm>
            <a:off x="6896080" y="4652954"/>
            <a:ext cx="125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1"/>
              <a:t>Cognition</a:t>
            </a:r>
          </a:p>
        </p:txBody>
      </p:sp>
      <p:sp>
        <p:nvSpPr>
          <p:cNvPr id="15373" name="Line 47"/>
          <p:cNvSpPr>
            <a:spLocks noChangeShapeType="1"/>
          </p:cNvSpPr>
          <p:nvPr/>
        </p:nvSpPr>
        <p:spPr bwMode="auto">
          <a:xfrm>
            <a:off x="3924280" y="2214554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4" name="Line 48"/>
          <p:cNvSpPr>
            <a:spLocks noChangeShapeType="1"/>
          </p:cNvSpPr>
          <p:nvPr/>
        </p:nvSpPr>
        <p:spPr bwMode="auto">
          <a:xfrm>
            <a:off x="5143480" y="4043354"/>
            <a:ext cx="16764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5" name="Line 49"/>
          <p:cNvSpPr>
            <a:spLocks noChangeShapeType="1"/>
          </p:cNvSpPr>
          <p:nvPr/>
        </p:nvSpPr>
        <p:spPr bwMode="auto">
          <a:xfrm>
            <a:off x="6819880" y="2214554"/>
            <a:ext cx="0" cy="1752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6" name="Line 50"/>
          <p:cNvSpPr>
            <a:spLocks noChangeShapeType="1"/>
          </p:cNvSpPr>
          <p:nvPr/>
        </p:nvSpPr>
        <p:spPr bwMode="auto">
          <a:xfrm>
            <a:off x="6210280" y="5605466"/>
            <a:ext cx="6096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7" name="Line 51"/>
          <p:cNvSpPr>
            <a:spLocks noChangeShapeType="1"/>
          </p:cNvSpPr>
          <p:nvPr/>
        </p:nvSpPr>
        <p:spPr bwMode="auto">
          <a:xfrm>
            <a:off x="6819880" y="4119554"/>
            <a:ext cx="0" cy="1371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474642"/>
            <a:ext cx="8229600" cy="1066800"/>
          </a:xfrm>
        </p:spPr>
        <p:txBody>
          <a:bodyPr/>
          <a:lstStyle/>
          <a:p>
            <a:pPr algn="ctr"/>
            <a:r>
              <a:rPr lang="fa-IR" dirty="0" smtClean="0"/>
              <a:t>اعتبار سنجش عملکرد 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6100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3950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 sz="3600" spc="0" dirty="0" smtClean="0"/>
              <a:t>انواع ابزارها برای ارزیابی مبتنی بر محل کار</a:t>
            </a:r>
            <a:endParaRPr lang="en-US" sz="3600" spc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8587680" cy="4373563"/>
          </a:xfrm>
        </p:spPr>
        <p:txBody>
          <a:bodyPr>
            <a:normAutofit fontScale="92500" lnSpcReduction="20000"/>
          </a:bodyPr>
          <a:lstStyle/>
          <a:p>
            <a:pPr marL="457200" indent="-420688" algn="r" rtl="1" eaLnBrk="1" fontAlgn="auto" hangingPunct="1">
              <a:lnSpc>
                <a:spcPct val="150000"/>
              </a:lnSpc>
              <a:spcAft>
                <a:spcPts val="0"/>
              </a:spcAft>
              <a:buSzPct val="85000"/>
              <a:defRPr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Logbook</a:t>
            </a:r>
          </a:p>
          <a:p>
            <a:pPr marL="457200" indent="-420688" algn="r" rtl="1" eaLnBrk="1" fontAlgn="auto" hangingPunct="1">
              <a:lnSpc>
                <a:spcPct val="150000"/>
              </a:lnSpc>
              <a:spcAft>
                <a:spcPts val="0"/>
              </a:spcAft>
              <a:buSzPct val="85000"/>
              <a:defRPr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Portfolio</a:t>
            </a:r>
          </a:p>
          <a:p>
            <a:pPr marL="457200" indent="-420688" algn="r" rtl="1" eaLnBrk="1" fontAlgn="auto" hangingPunct="1">
              <a:lnSpc>
                <a:spcPct val="150000"/>
              </a:lnSpc>
              <a:spcAft>
                <a:spcPts val="0"/>
              </a:spcAft>
              <a:buSzPct val="85000"/>
              <a:defRPr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Global Rating Form</a:t>
            </a:r>
          </a:p>
          <a:p>
            <a:pPr marL="457200" indent="-420688" algn="r" rtl="1" eaLnBrk="1" fontAlgn="auto" hangingPunct="1">
              <a:lnSpc>
                <a:spcPct val="150000"/>
              </a:lnSpc>
              <a:spcAft>
                <a:spcPts val="0"/>
              </a:spcAft>
              <a:buSzPct val="85000"/>
              <a:defRPr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360  Degree(MSF)</a:t>
            </a:r>
            <a:endParaRPr lang="fa-IR" sz="2800" dirty="0" smtClean="0">
              <a:latin typeface="Calibri" pitchFamily="34" charset="0"/>
              <a:cs typeface="Calibri" pitchFamily="34" charset="0"/>
            </a:endParaRPr>
          </a:p>
          <a:p>
            <a:pPr marL="457200" indent="-420688" algn="r" rtl="1">
              <a:lnSpc>
                <a:spcPct val="150000"/>
              </a:lnSpc>
              <a:buSzPct val="85000"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DOPS</a:t>
            </a:r>
          </a:p>
          <a:p>
            <a:pPr marL="457200" indent="-420688" algn="r" rtl="1">
              <a:lnSpc>
                <a:spcPct val="150000"/>
              </a:lnSpc>
              <a:buSzPct val="85000"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Mini-CEX</a:t>
            </a:r>
          </a:p>
          <a:p>
            <a:pPr marL="457200" indent="-420688" algn="r" rtl="1" eaLnBrk="1" fontAlgn="auto" hangingPunct="1">
              <a:lnSpc>
                <a:spcPct val="150000"/>
              </a:lnSpc>
              <a:spcAft>
                <a:spcPts val="0"/>
              </a:spcAft>
              <a:buSzPct val="85000"/>
              <a:defRPr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Case Based Discussion</a:t>
            </a:r>
            <a:endParaRPr lang="fa-IR" sz="28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0" y="152400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solidFill>
                <a:srgbClr val="C00000"/>
              </a:solidFill>
              <a:cs typeface="Calibri" pitchFamily="34" charset="0"/>
            </a:endParaRPr>
          </a:p>
        </p:txBody>
      </p:sp>
      <p:sp>
        <p:nvSpPr>
          <p:cNvPr id="8" name="Right Brace 7"/>
          <p:cNvSpPr/>
          <p:nvPr/>
        </p:nvSpPr>
        <p:spPr>
          <a:xfrm flipH="1">
            <a:off x="6122640" y="4146227"/>
            <a:ext cx="457200" cy="1097280"/>
          </a:xfrm>
          <a:prstGeom prst="rightBrac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2095" y="4436144"/>
            <a:ext cx="4114800" cy="578882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800" b="1" dirty="0" smtClean="0">
                <a:solidFill>
                  <a:srgbClr val="C00000"/>
                </a:solidFill>
                <a:cs typeface="B Nazanin" pitchFamily="2" charset="-78"/>
              </a:rPr>
              <a:t>مشاهده مستقیم یک مواجهه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952095" y="5268420"/>
            <a:ext cx="3505200" cy="731520"/>
            <a:chOff x="1112520" y="2926080"/>
            <a:chExt cx="3688080" cy="731520"/>
          </a:xfrm>
        </p:grpSpPr>
        <p:sp>
          <p:nvSpPr>
            <p:cNvPr id="10" name="Right Brace 9"/>
            <p:cNvSpPr/>
            <p:nvPr/>
          </p:nvSpPr>
          <p:spPr>
            <a:xfrm flipH="1">
              <a:off x="4343400" y="2926080"/>
              <a:ext cx="457200" cy="731520"/>
            </a:xfrm>
            <a:prstGeom prst="rightBrac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12520" y="3048000"/>
              <a:ext cx="3230880" cy="578882"/>
            </a:xfrm>
            <a:prstGeom prst="roundRect">
              <a:avLst/>
            </a:prstGeom>
            <a:solidFill>
              <a:srgbClr val="C00000">
                <a:alpha val="69804"/>
              </a:srgbClr>
            </a:solidFill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a-IR" sz="2800" b="1" dirty="0" smtClean="0">
                  <a:solidFill>
                    <a:prstClr val="white"/>
                  </a:solidFill>
                  <a:cs typeface="B Nazanin" pitchFamily="2" charset="-78"/>
                </a:rPr>
                <a:t>بحث در مورد بیماران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952095" y="1859398"/>
            <a:ext cx="4616345" cy="1005840"/>
            <a:chOff x="2567788" y="3810000"/>
            <a:chExt cx="4214012" cy="1005840"/>
          </a:xfrm>
        </p:grpSpPr>
        <p:sp>
          <p:nvSpPr>
            <p:cNvPr id="12" name="Right Brace 11"/>
            <p:cNvSpPr/>
            <p:nvPr/>
          </p:nvSpPr>
          <p:spPr>
            <a:xfrm flipH="1">
              <a:off x="6324600" y="3810000"/>
              <a:ext cx="457200" cy="1005840"/>
            </a:xfrm>
            <a:prstGeom prst="rightBrac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567788" y="3992840"/>
              <a:ext cx="3733800" cy="578882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a-IR" sz="2800" b="1" dirty="0" smtClean="0">
                  <a:solidFill>
                    <a:srgbClr val="C00000"/>
                  </a:solidFill>
                  <a:cs typeface="B Nazanin" pitchFamily="2" charset="-78"/>
                </a:rPr>
                <a:t>تحلیل داده های عملکردی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952095" y="3002239"/>
            <a:ext cx="3962400" cy="1188720"/>
            <a:chOff x="1143000" y="4983480"/>
            <a:chExt cx="3962400" cy="1188720"/>
          </a:xfrm>
        </p:grpSpPr>
        <p:sp>
          <p:nvSpPr>
            <p:cNvPr id="14" name="Right Brace 13"/>
            <p:cNvSpPr/>
            <p:nvPr/>
          </p:nvSpPr>
          <p:spPr>
            <a:xfrm flipH="1">
              <a:off x="4648200" y="4983480"/>
              <a:ext cx="457200" cy="1188720"/>
            </a:xfrm>
            <a:prstGeom prst="rightBrac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43000" y="5288518"/>
              <a:ext cx="3459480" cy="578882"/>
            </a:xfrm>
            <a:prstGeom prst="roundRect">
              <a:avLst/>
            </a:prstGeom>
            <a:solidFill>
              <a:srgbClr val="C00000">
                <a:alpha val="69804"/>
              </a:srgbClr>
            </a:solidFill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a-IR" sz="2800" b="1" dirty="0" smtClean="0">
                  <a:solidFill>
                    <a:prstClr val="white"/>
                  </a:solidFill>
                  <a:cs typeface="B Nazanin" pitchFamily="2" charset="-78"/>
                </a:rPr>
                <a:t>مشاهده رفتار طی دوره</a:t>
              </a:r>
            </a:p>
          </p:txBody>
        </p:sp>
      </p:grp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3674" y="5931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9473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3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395536" y="1916832"/>
            <a:ext cx="8229600" cy="25202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>
              <a:lnSpc>
                <a:spcPct val="150000"/>
              </a:lnSpc>
              <a:buClr>
                <a:srgbClr val="990000"/>
              </a:buClr>
              <a:buNone/>
            </a:pPr>
            <a:r>
              <a:rPr lang="fa-I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B Titr" pitchFamily="2" charset="-78"/>
              </a:rPr>
              <a:t>دفترچه ثبت فعالیت های یادگیری</a:t>
            </a:r>
            <a:endParaRPr lang="fa-IR" sz="7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B Nazanin" pitchFamily="2" charset="-78"/>
            </a:endParaRPr>
          </a:p>
          <a:p>
            <a:pPr algn="ctr" rtl="1">
              <a:lnSpc>
                <a:spcPct val="150000"/>
              </a:lnSpc>
              <a:buClr>
                <a:srgbClr val="990000"/>
              </a:buClr>
              <a:buFont typeface="Arial" pitchFamily="34" charset="0"/>
              <a:buNone/>
            </a:pPr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B Nazanin" pitchFamily="2" charset="-78"/>
              </a:rPr>
              <a:t>Logbook</a:t>
            </a:r>
            <a:endParaRPr lang="fa-IR" sz="5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4777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857364"/>
            <a:ext cx="8229600" cy="4214842"/>
          </a:xfrm>
        </p:spPr>
        <p:txBody>
          <a:bodyPr>
            <a:normAutofit fontScale="92500"/>
          </a:bodyPr>
          <a:lstStyle/>
          <a:p>
            <a:pPr marL="355600" indent="-355600" algn="just" rtl="1">
              <a:lnSpc>
                <a:spcPct val="150000"/>
              </a:lnSpc>
              <a:spcBef>
                <a:spcPts val="0"/>
              </a:spcBef>
              <a:buClr>
                <a:srgbClr val="990000"/>
              </a:buClr>
              <a:buFont typeface="Wingdings" pitchFamily="2" charset="2"/>
              <a:buChar char="q"/>
              <a:tabLst>
                <a:tab pos="632460" algn="l"/>
              </a:tabLst>
            </a:pPr>
            <a:r>
              <a:rPr lang="fa-IR" sz="2200" dirty="0" smtClean="0">
                <a:cs typeface="B Nazanin" pitchFamily="2" charset="-78"/>
              </a:rPr>
              <a:t>لاگ بوک یا دفترچه ثبت فعالیت های یادگیری، ابزاری است به منظور پایش تجربیات بالینی فراگیر</a:t>
            </a:r>
          </a:p>
          <a:p>
            <a:pPr marL="355600" indent="-355600" algn="just" rtl="1">
              <a:lnSpc>
                <a:spcPct val="150000"/>
              </a:lnSpc>
              <a:spcBef>
                <a:spcPts val="0"/>
              </a:spcBef>
              <a:buClr>
                <a:srgbClr val="990000"/>
              </a:buClr>
              <a:buFont typeface="Wingdings" pitchFamily="2" charset="2"/>
              <a:buChar char="q"/>
              <a:tabLst>
                <a:tab pos="632460" algn="l"/>
              </a:tabLst>
            </a:pPr>
            <a:r>
              <a:rPr lang="ar-SA" sz="2200" dirty="0" smtClean="0">
                <a:cs typeface="B Nazanin" pitchFamily="2" charset="-78"/>
              </a:rPr>
              <a:t>در این روش کلیه عملکردهای آموزشی و درمانی </a:t>
            </a:r>
            <a:r>
              <a:rPr lang="fa-IR" sz="2200" dirty="0" smtClean="0">
                <a:cs typeface="B Nazanin" pitchFamily="2" charset="-78"/>
              </a:rPr>
              <a:t>دانشجو </a:t>
            </a:r>
            <a:r>
              <a:rPr lang="ar-SA" sz="2200" dirty="0" smtClean="0">
                <a:cs typeface="B Nazanin" pitchFamily="2" charset="-78"/>
              </a:rPr>
              <a:t>در </a:t>
            </a:r>
            <a:r>
              <a:rPr lang="fa-IR" sz="2200" dirty="0" smtClean="0">
                <a:cs typeface="B Nazanin" pitchFamily="2" charset="-78"/>
              </a:rPr>
              <a:t>موقعیت ها و مکان های</a:t>
            </a:r>
            <a:r>
              <a:rPr lang="ar-SA" sz="2200" dirty="0" smtClean="0">
                <a:cs typeface="B Nazanin" pitchFamily="2" charset="-78"/>
              </a:rPr>
              <a:t> مختلف با تعیین درجه استقلال </a:t>
            </a:r>
            <a:r>
              <a:rPr lang="fa-IR" sz="2200" dirty="0" smtClean="0">
                <a:cs typeface="B Nazanin" pitchFamily="2" charset="-78"/>
              </a:rPr>
              <a:t>مستند</a:t>
            </a:r>
            <a:r>
              <a:rPr lang="ar-SA" sz="2200" dirty="0" smtClean="0">
                <a:cs typeface="B Nazanin" pitchFamily="2" charset="-78"/>
              </a:rPr>
              <a:t> می</a:t>
            </a:r>
            <a:r>
              <a:rPr lang="fa-IR" sz="2200" dirty="0" smtClean="0">
                <a:cs typeface="B Nazanin" pitchFamily="2" charset="-78"/>
              </a:rPr>
              <a:t> </a:t>
            </a:r>
            <a:r>
              <a:rPr lang="ar-SA" sz="2200" dirty="0" smtClean="0">
                <a:cs typeface="B Nazanin" pitchFamily="2" charset="-78"/>
              </a:rPr>
              <a:t>شود</a:t>
            </a:r>
            <a:r>
              <a:rPr lang="fa-IR" sz="2200" dirty="0" smtClean="0">
                <a:cs typeface="B Nazanin" pitchFamily="2" charset="-78"/>
              </a:rPr>
              <a:t> که میزان دستیابی فراگیران به اهداف آموزشی را می تواند نشان دهد.</a:t>
            </a:r>
          </a:p>
          <a:p>
            <a:pPr marL="355600" indent="-355600" algn="just" rtl="1">
              <a:lnSpc>
                <a:spcPct val="150000"/>
              </a:lnSpc>
              <a:spcBef>
                <a:spcPts val="0"/>
              </a:spcBef>
              <a:buClr>
                <a:srgbClr val="990000"/>
              </a:buClr>
              <a:buFont typeface="Wingdings" pitchFamily="2" charset="2"/>
              <a:buChar char="q"/>
              <a:tabLst>
                <a:tab pos="632460" algn="l"/>
              </a:tabLst>
            </a:pPr>
            <a:r>
              <a:rPr lang="ar-SA" sz="2200" dirty="0" smtClean="0">
                <a:cs typeface="B Nazanin" pitchFamily="2" charset="-78"/>
              </a:rPr>
              <a:t>مرور منظم این کارنامه سبب می</a:t>
            </a:r>
            <a:r>
              <a:rPr lang="fa-IR" sz="2200" dirty="0" smtClean="0">
                <a:cs typeface="B Nazanin" pitchFamily="2" charset="-78"/>
              </a:rPr>
              <a:t> </a:t>
            </a:r>
            <a:r>
              <a:rPr lang="ar-SA" sz="2200" dirty="0" smtClean="0">
                <a:cs typeface="B Nazanin" pitchFamily="2" charset="-78"/>
              </a:rPr>
              <a:t>شود تا </a:t>
            </a:r>
            <a:r>
              <a:rPr lang="fa-IR" sz="2200" dirty="0" smtClean="0">
                <a:cs typeface="B Nazanin" pitchFamily="2" charset="-78"/>
              </a:rPr>
              <a:t>دانشجو</a:t>
            </a:r>
            <a:r>
              <a:rPr lang="ar-SA" sz="2200" dirty="0" smtClean="0">
                <a:cs typeface="B Nazanin" pitchFamily="2" charset="-78"/>
              </a:rPr>
              <a:t> آگاه گردد که در چه زمینه</a:t>
            </a:r>
            <a:r>
              <a:rPr lang="fa-IR" sz="2200" dirty="0" smtClean="0">
                <a:cs typeface="B Nazanin" pitchFamily="2" charset="-78"/>
              </a:rPr>
              <a:t> </a:t>
            </a:r>
            <a:r>
              <a:rPr lang="ar-SA" sz="2200" dirty="0" smtClean="0">
                <a:cs typeface="B Nazanin" pitchFamily="2" charset="-78"/>
              </a:rPr>
              <a:t>هایی کارنامه وی ناقص است و نیاز به تکمیل دارد. </a:t>
            </a:r>
            <a:endParaRPr lang="fa-IR" sz="2200" dirty="0" smtClean="0">
              <a:cs typeface="B Nazanin" pitchFamily="2" charset="-78"/>
            </a:endParaRPr>
          </a:p>
          <a:p>
            <a:pPr marL="355600" indent="-355600" algn="just" rtl="1">
              <a:lnSpc>
                <a:spcPct val="150000"/>
              </a:lnSpc>
              <a:spcBef>
                <a:spcPts val="0"/>
              </a:spcBef>
              <a:buClr>
                <a:srgbClr val="990000"/>
              </a:buClr>
              <a:buFont typeface="Wingdings" pitchFamily="2" charset="2"/>
              <a:buChar char="q"/>
              <a:tabLst>
                <a:tab pos="632460" algn="l"/>
              </a:tabLst>
            </a:pPr>
            <a:r>
              <a:rPr lang="ar-SA" sz="2200" dirty="0" smtClean="0">
                <a:cs typeface="B Nazanin" pitchFamily="2" charset="-78"/>
              </a:rPr>
              <a:t>با توجه به کیفی بودن مستندات، نمره</a:t>
            </a:r>
            <a:r>
              <a:rPr lang="fa-IR" sz="2200" dirty="0" smtClean="0">
                <a:cs typeface="B Nazanin" pitchFamily="2" charset="-78"/>
              </a:rPr>
              <a:t> </a:t>
            </a:r>
            <a:r>
              <a:rPr lang="ar-SA" sz="2200" dirty="0" smtClean="0">
                <a:cs typeface="B Nazanin" pitchFamily="2" charset="-78"/>
              </a:rPr>
              <a:t>گذاری و حداقل تعداد انجام کار برای کسب اعتبار یا مجوز بایستی در آن مشخص شود.</a:t>
            </a:r>
            <a:endParaRPr lang="en-US" sz="2200" dirty="0" smtClean="0">
              <a:cs typeface="B Nazanin" pitchFamily="2" charset="-78"/>
            </a:endParaRPr>
          </a:p>
          <a:p>
            <a:pPr marL="531813" marR="0" indent="-531813" algn="r" rtl="1">
              <a:spcBef>
                <a:spcPts val="0"/>
              </a:spcBef>
              <a:spcAft>
                <a:spcPts val="0"/>
              </a:spcAft>
              <a:buClr>
                <a:srgbClr val="2E1700"/>
              </a:buClr>
              <a:buFont typeface="Wingdings" pitchFamily="2" charset="2"/>
              <a:buChar char="q"/>
              <a:tabLst>
                <a:tab pos="632460" algn="l"/>
              </a:tabLst>
            </a:pPr>
            <a:endParaRPr lang="en-US" sz="2200" b="1" dirty="0" smtClean="0">
              <a:solidFill>
                <a:srgbClr val="2A1500"/>
              </a:solidFill>
              <a:latin typeface="Times New Roman"/>
              <a:ea typeface="Calibri"/>
              <a:cs typeface="B Nazani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1B32-4BD8-4676-ABB4-326E1E1EDF2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66800"/>
          </a:xfrm>
        </p:spPr>
        <p:txBody>
          <a:bodyPr>
            <a:normAutofit/>
          </a:bodyPr>
          <a:lstStyle/>
          <a:p>
            <a:pPr rtl="1"/>
            <a:r>
              <a:rPr lang="ar-SA" sz="3200" dirty="0"/>
              <a:t>دفترچه ثبت فعالیت های یادگیری</a:t>
            </a:r>
            <a:br>
              <a:rPr lang="ar-SA" sz="3200" dirty="0"/>
            </a:br>
            <a:r>
              <a:rPr lang="en-US" sz="3200" b="1" dirty="0" smtClean="0">
                <a:latin typeface="Times New Roman"/>
                <a:ea typeface="Calibri"/>
                <a:cs typeface="B Nazanin"/>
              </a:rPr>
              <a:t>Log books</a:t>
            </a:r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77158" y="58485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8399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1B32-4BD8-4676-ABB4-326E1E1EDF2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rtl="1"/>
            <a:r>
              <a:rPr lang="en-US" sz="3200" dirty="0" smtClean="0"/>
              <a:t>/</a:t>
            </a:r>
            <a:r>
              <a:rPr lang="en-US" sz="3200" dirty="0"/>
              <a:t>Log books</a:t>
            </a:r>
            <a:r>
              <a:rPr lang="fa-IR" sz="3200" dirty="0" smtClean="0"/>
              <a:t> مزایا و محدودیت ها</a:t>
            </a:r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itchFamily="2" charset="-78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9552" y="1872714"/>
            <a:ext cx="8229600" cy="3987888"/>
          </a:xfrm>
        </p:spPr>
        <p:txBody>
          <a:bodyPr>
            <a:normAutofit lnSpcReduction="10000"/>
          </a:bodyPr>
          <a:lstStyle/>
          <a:p>
            <a:pPr algn="r" rtl="1">
              <a:buNone/>
            </a:pPr>
            <a:r>
              <a:rPr lang="fa-I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مزایا</a:t>
            </a:r>
          </a:p>
          <a:p>
            <a:pPr marL="624078" lvl="0" indent="-514350" algn="r" rtl="1">
              <a:lnSpc>
                <a:spcPct val="150000"/>
              </a:lnSpc>
              <a:buClr>
                <a:srgbClr val="990000"/>
              </a:buClr>
              <a:buFont typeface="+mj-lt"/>
              <a:buAutoNum type="arabicPeriod"/>
            </a:pPr>
            <a:r>
              <a:rPr lang="fa-IR" sz="2000" b="1" dirty="0" smtClean="0">
                <a:cs typeface="B Nazanin" pitchFamily="2" charset="-78"/>
              </a:rPr>
              <a:t>تجارب یادگیری فراگیران مستندسازی می شود</a:t>
            </a:r>
          </a:p>
          <a:p>
            <a:pPr marL="624078" lvl="0" indent="-514350" algn="r" rtl="1">
              <a:lnSpc>
                <a:spcPct val="150000"/>
              </a:lnSpc>
              <a:buClr>
                <a:srgbClr val="990000"/>
              </a:buClr>
              <a:buFont typeface="+mj-lt"/>
              <a:buAutoNum type="arabicPeriod"/>
            </a:pPr>
            <a:r>
              <a:rPr lang="fa-IR" sz="2000" b="1" dirty="0" smtClean="0">
                <a:cs typeface="B Nazanin" pitchFamily="2" charset="-78"/>
              </a:rPr>
              <a:t>فراگیران به سمت اهداف درس  هدایت می شوند</a:t>
            </a:r>
          </a:p>
          <a:p>
            <a:pPr marL="624078" lvl="0" indent="-514350" algn="r" rtl="1">
              <a:lnSpc>
                <a:spcPct val="150000"/>
              </a:lnSpc>
              <a:buClr>
                <a:srgbClr val="990000"/>
              </a:buClr>
              <a:buFont typeface="+mj-lt"/>
              <a:buAutoNum type="arabicPeriod"/>
            </a:pPr>
            <a:r>
              <a:rPr lang="fa-IR" sz="2000" b="1" dirty="0" smtClean="0">
                <a:cs typeface="B Nazanin" pitchFamily="2" charset="-78"/>
              </a:rPr>
              <a:t>امکان ارائه بازخورد وجود دارد.</a:t>
            </a:r>
          </a:p>
          <a:p>
            <a:pPr algn="r" rtl="1">
              <a:buNone/>
            </a:pPr>
            <a:endParaRPr lang="fa-IR" sz="2000" b="1" dirty="0" smtClean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  <a:p>
            <a:pPr algn="r" rtl="1">
              <a:buNone/>
            </a:pPr>
            <a:r>
              <a:rPr lang="fa-I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محدودیت ها</a:t>
            </a:r>
          </a:p>
          <a:p>
            <a:pPr marL="624078" indent="-514350" algn="r" rtl="1">
              <a:lnSpc>
                <a:spcPct val="150000"/>
              </a:lnSpc>
              <a:buClr>
                <a:srgbClr val="990000"/>
              </a:buClr>
              <a:buFont typeface="+mj-lt"/>
              <a:buAutoNum type="arabicPeriod"/>
            </a:pPr>
            <a:r>
              <a:rPr lang="fa-IR" sz="2000" b="1" dirty="0" smtClean="0">
                <a:cs typeface="B Nazanin" pitchFamily="2" charset="-78"/>
              </a:rPr>
              <a:t>اثبات درستی و صحت گزارش های ثبت شده ی فراگیران و نمره دهی دشوار است</a:t>
            </a:r>
          </a:p>
          <a:p>
            <a:pPr marL="624078" indent="-514350" algn="r" rtl="1">
              <a:lnSpc>
                <a:spcPct val="150000"/>
              </a:lnSpc>
              <a:buClr>
                <a:srgbClr val="990000"/>
              </a:buClr>
              <a:buFont typeface="+mj-lt"/>
              <a:buAutoNum type="arabicPeriod"/>
            </a:pPr>
            <a:r>
              <a:rPr lang="fa-IR" sz="2000" b="1" dirty="0" smtClean="0">
                <a:cs typeface="B Nazanin" pitchFamily="2" charset="-78"/>
              </a:rPr>
              <a:t>حداقل و حداکثرها سلیقه ای ارائه می شود</a:t>
            </a:r>
            <a:endParaRPr lang="en-US" sz="2000" b="1" dirty="0" smtClean="0">
              <a:cs typeface="B Nazanin" pitchFamily="2" charset="-78"/>
            </a:endParaRPr>
          </a:p>
          <a:p>
            <a:pPr algn="r" rtl="1">
              <a:buNone/>
            </a:pPr>
            <a:endParaRPr lang="en-US" b="1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9552" y="5719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1906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395536" y="1916832"/>
            <a:ext cx="8229600" cy="25202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>
              <a:lnSpc>
                <a:spcPct val="150000"/>
              </a:lnSpc>
              <a:buClr>
                <a:srgbClr val="990000"/>
              </a:buClr>
              <a:buNone/>
            </a:pPr>
            <a:r>
              <a:rPr lang="ar-S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B Titr" pitchFamily="2" charset="-78"/>
              </a:rPr>
              <a:t>بازتاب مستند مجموعه عملکرد (کارپوشه) 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B Titr" pitchFamily="2" charset="-78"/>
              </a:rPr>
              <a:t>Portfolio</a:t>
            </a:r>
            <a:endParaRPr lang="fa-IR" sz="7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5415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6195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8482" y="1821645"/>
            <a:ext cx="5790934" cy="4088622"/>
          </a:xfrm>
        </p:spPr>
        <p:txBody>
          <a:bodyPr>
            <a:normAutofit lnSpcReduction="10000"/>
          </a:bodyPr>
          <a:lstStyle/>
          <a:p>
            <a:pPr marL="457200" indent="-457200" algn="just" rtl="1">
              <a:lnSpc>
                <a:spcPct val="150000"/>
              </a:lnSpc>
              <a:spcBef>
                <a:spcPts val="1200"/>
              </a:spcBef>
              <a:buClr>
                <a:srgbClr val="990000"/>
              </a:buClr>
              <a:buFont typeface="Wingdings" pitchFamily="2" charset="2"/>
              <a:buChar char="q"/>
              <a:tabLst>
                <a:tab pos="632460" algn="l"/>
              </a:tabLst>
            </a:pPr>
            <a:r>
              <a:rPr lang="ar-SA" sz="2400" dirty="0" smtClean="0">
                <a:cs typeface="B Nazanin" pitchFamily="2" charset="-78"/>
              </a:rPr>
              <a:t>کارپوشه بازتابی از رخدادها و فرایندهای کلیدی در زندگی </a:t>
            </a:r>
            <a:r>
              <a:rPr lang="ar-S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حرفه</a:t>
            </a:r>
            <a:r>
              <a:rPr lang="fa-I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 </a:t>
            </a:r>
            <a:r>
              <a:rPr lang="ar-S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ای </a:t>
            </a:r>
            <a:r>
              <a:rPr lang="ar-SA" sz="2400" dirty="0" smtClean="0">
                <a:cs typeface="B Nazanin" pitchFamily="2" charset="-78"/>
              </a:rPr>
              <a:t>فرد است که به ما نشان می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دهد چه محتوایی آموخته شده، </a:t>
            </a:r>
            <a:r>
              <a:rPr lang="fa-IR" sz="2400" dirty="0" smtClean="0">
                <a:cs typeface="B Nazanin" pitchFamily="2" charset="-78"/>
              </a:rPr>
              <a:t>چه اقداماتی برای رسیدن به اهداف یادگیری انجام داده است</a:t>
            </a:r>
            <a:r>
              <a:rPr lang="ar-SA" sz="2400" dirty="0" smtClean="0">
                <a:cs typeface="B Nazanin" pitchFamily="2" charset="-78"/>
              </a:rPr>
              <a:t>، نیازهای یادگیری</a:t>
            </a:r>
            <a:r>
              <a:rPr lang="fa-IR" sz="2400" dirty="0" smtClean="0">
                <a:cs typeface="B Nazanin" pitchFamily="2" charset="-78"/>
              </a:rPr>
              <a:t> فراگیر</a:t>
            </a:r>
            <a:r>
              <a:rPr lang="ar-SA" sz="2400" dirty="0" smtClean="0">
                <a:cs typeface="B Nazanin" pitchFamily="2" charset="-78"/>
              </a:rPr>
              <a:t> کدامند و چگونه می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توان</a:t>
            </a:r>
            <a:r>
              <a:rPr lang="fa-IR" sz="2400" dirty="0" smtClean="0">
                <a:cs typeface="B Nazanin" pitchFamily="2" charset="-78"/>
              </a:rPr>
              <a:t>د</a:t>
            </a:r>
            <a:r>
              <a:rPr lang="ar-SA" sz="2400" dirty="0" smtClean="0">
                <a:cs typeface="B Nazanin" pitchFamily="2" charset="-78"/>
              </a:rPr>
              <a:t> به آنها دست یا</a:t>
            </a:r>
            <a:r>
              <a:rPr lang="fa-IR" sz="2400" dirty="0" smtClean="0">
                <a:cs typeface="B Nazanin" pitchFamily="2" charset="-78"/>
              </a:rPr>
              <a:t>بد</a:t>
            </a:r>
            <a:r>
              <a:rPr lang="ar-SA" sz="2400" dirty="0" smtClean="0">
                <a:cs typeface="B Nazanin" pitchFamily="2" charset="-78"/>
              </a:rPr>
              <a:t>. </a:t>
            </a:r>
            <a:endParaRPr lang="fa-IR" sz="2400" dirty="0" smtClean="0">
              <a:cs typeface="B Nazanin" pitchFamily="2" charset="-78"/>
            </a:endParaRPr>
          </a:p>
          <a:p>
            <a:pPr marL="457200" indent="-457200" algn="just" rtl="1">
              <a:lnSpc>
                <a:spcPct val="150000"/>
              </a:lnSpc>
              <a:spcBef>
                <a:spcPts val="1200"/>
              </a:spcBef>
              <a:buClr>
                <a:srgbClr val="990000"/>
              </a:buClr>
              <a:buFont typeface="Wingdings" pitchFamily="2" charset="2"/>
              <a:buChar char="q"/>
              <a:tabLst>
                <a:tab pos="632460" algn="l"/>
              </a:tabLst>
            </a:pPr>
            <a:r>
              <a:rPr lang="fa-IR" sz="2400" dirty="0" smtClean="0">
                <a:cs typeface="B Nazanin" pitchFamily="2" charset="-78"/>
              </a:rPr>
              <a:t>از</a:t>
            </a:r>
            <a:r>
              <a:rPr lang="ar-SA" sz="2400" dirty="0" smtClean="0">
                <a:cs typeface="B Nazanin" pitchFamily="2" charset="-78"/>
              </a:rPr>
              <a:t>این روش را می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توان برای ارزیابی و هم برای یادگیری به</a:t>
            </a:r>
            <a:r>
              <a:rPr lang="fa-IR" sz="2400" dirty="0" smtClean="0">
                <a:cs typeface="B Nazanin" pitchFamily="2" charset="-78"/>
              </a:rPr>
              <a:t> </a:t>
            </a:r>
            <a:r>
              <a:rPr lang="ar-SA" sz="2400" dirty="0" smtClean="0">
                <a:cs typeface="B Nazanin" pitchFamily="2" charset="-78"/>
              </a:rPr>
              <a:t>کار برد. </a:t>
            </a:r>
            <a:endParaRPr lang="en-US" sz="2400" b="1" dirty="0" smtClean="0">
              <a:solidFill>
                <a:srgbClr val="2A1500"/>
              </a:solidFill>
              <a:latin typeface="Times New Roman"/>
              <a:ea typeface="Calibri"/>
              <a:cs typeface="B Nazanin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1B32-4BD8-4676-ABB4-326E1E1EDF2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ar-SA" sz="3200" dirty="0" smtClean="0"/>
              <a:t>بازتاب مستند مجموعه عملکرد (کارپوشه)</a:t>
            </a:r>
            <a:r>
              <a:rPr lang="en-US" sz="3200" b="1" dirty="0" smtClean="0">
                <a:solidFill>
                  <a:srgbClr val="2A1500"/>
                </a:solidFill>
                <a:latin typeface="Times New Roman"/>
                <a:ea typeface="Calibri"/>
                <a:cs typeface="B Nazanin"/>
              </a:rPr>
              <a:t> Portfolio    </a:t>
            </a:r>
            <a:endParaRPr lang="en-US" sz="3200" dirty="0" smtClean="0"/>
          </a:p>
        </p:txBody>
      </p:sp>
      <p:pic>
        <p:nvPicPr>
          <p:cNvPr id="8" name="Picture 7" descr="project-documentation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9552" y="2420888"/>
            <a:ext cx="2488930" cy="1935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2366" y="59102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1733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1B32-4BD8-4676-ABB4-326E1E1EDF26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rtl="1"/>
            <a:r>
              <a:rPr lang="en-US" sz="3200" dirty="0" smtClean="0"/>
              <a:t>/</a:t>
            </a:r>
            <a:r>
              <a:rPr lang="en-US" sz="3200" dirty="0"/>
              <a:t>Portfolio</a:t>
            </a:r>
            <a:r>
              <a:rPr lang="fa-IR" sz="3200" dirty="0" smtClean="0"/>
              <a:t> مزایا و چالش ها</a:t>
            </a:r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itchFamily="2" charset="-78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9552" y="1628801"/>
            <a:ext cx="8229600" cy="5092674"/>
          </a:xfrm>
        </p:spPr>
        <p:txBody>
          <a:bodyPr>
            <a:normAutofit fontScale="92500" lnSpcReduction="10000"/>
          </a:bodyPr>
          <a:lstStyle/>
          <a:p>
            <a:pPr algn="r" rtl="1">
              <a:buNone/>
            </a:pPr>
            <a:r>
              <a:rPr lang="fa-I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مزایا</a:t>
            </a:r>
          </a:p>
          <a:p>
            <a:pPr marL="624078" lvl="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000" b="1" dirty="0">
                <a:cs typeface="B Nazanin" pitchFamily="2" charset="-78"/>
              </a:rPr>
              <a:t>تقويت يادگيري خود محور </a:t>
            </a:r>
            <a:endParaRPr lang="fa-IR" sz="2000" b="1" dirty="0" smtClean="0">
              <a:cs typeface="B Nazanin" pitchFamily="2" charset="-78"/>
            </a:endParaRPr>
          </a:p>
          <a:p>
            <a:pPr marL="624078" lvl="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000" b="1" dirty="0" smtClean="0">
                <a:cs typeface="B Nazanin" pitchFamily="2" charset="-78"/>
              </a:rPr>
              <a:t>نشان </a:t>
            </a:r>
            <a:r>
              <a:rPr lang="fa-IR" sz="2000" b="1" dirty="0">
                <a:cs typeface="B Nazanin" pitchFamily="2" charset="-78"/>
              </a:rPr>
              <a:t>دادن </a:t>
            </a:r>
            <a:r>
              <a:rPr lang="fa-IR" sz="2000" b="1" dirty="0" smtClean="0">
                <a:cs typeface="B Nazanin" pitchFamily="2" charset="-78"/>
              </a:rPr>
              <a:t>موفقیت های تحصیلی و پیشرفت فراگیران</a:t>
            </a:r>
            <a:endParaRPr lang="fa-IR" sz="2000" b="1" dirty="0">
              <a:cs typeface="B Nazanin" pitchFamily="2" charset="-78"/>
            </a:endParaRPr>
          </a:p>
          <a:p>
            <a:pPr marL="624078" lvl="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000" b="1" dirty="0">
                <a:cs typeface="B Nazanin" pitchFamily="2" charset="-78"/>
              </a:rPr>
              <a:t>مشاركت </a:t>
            </a:r>
            <a:r>
              <a:rPr lang="fa-IR" sz="2000" b="1" dirty="0" smtClean="0">
                <a:cs typeface="B Nazanin" pitchFamily="2" charset="-78"/>
              </a:rPr>
              <a:t>فراگیران در یادگیری از طریق بازاندیشی </a:t>
            </a:r>
          </a:p>
          <a:p>
            <a:pPr marL="624078" lvl="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000" b="1" dirty="0" smtClean="0">
                <a:cs typeface="B Nazanin" pitchFamily="2" charset="-78"/>
              </a:rPr>
              <a:t>مشارکت اساتيد </a:t>
            </a:r>
            <a:r>
              <a:rPr lang="fa-IR" sz="2000" b="1" dirty="0">
                <a:cs typeface="B Nazanin" pitchFamily="2" charset="-78"/>
              </a:rPr>
              <a:t>در </a:t>
            </a:r>
            <a:r>
              <a:rPr lang="fa-IR" sz="2000" b="1" dirty="0" smtClean="0">
                <a:cs typeface="B Nazanin" pitchFamily="2" charset="-78"/>
              </a:rPr>
              <a:t>فرایند يادگيري از طریق ارائه بازخورد</a:t>
            </a:r>
            <a:endParaRPr lang="fa-IR" sz="2000" b="1" dirty="0">
              <a:cs typeface="B Nazanin" pitchFamily="2" charset="-78"/>
            </a:endParaRPr>
          </a:p>
          <a:p>
            <a:pPr marL="624078" lvl="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000" b="1" dirty="0">
                <a:cs typeface="B Nazanin" pitchFamily="2" charset="-78"/>
              </a:rPr>
              <a:t>ارزشيابي مواردي نظير مهارت هاي ارتباطي و اخلاق حرفه اي</a:t>
            </a:r>
          </a:p>
          <a:p>
            <a:pPr marL="624078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000" b="1" dirty="0" smtClean="0">
                <a:cs typeface="B Nazanin" pitchFamily="2" charset="-78"/>
              </a:rPr>
              <a:t>خودارزیابی و تقويت </a:t>
            </a:r>
            <a:r>
              <a:rPr lang="fa-IR" sz="2000" b="1" dirty="0">
                <a:cs typeface="B Nazanin" pitchFamily="2" charset="-78"/>
              </a:rPr>
              <a:t>ظرفيت </a:t>
            </a:r>
            <a:r>
              <a:rPr lang="fa-IR" sz="2000" b="1" dirty="0" smtClean="0">
                <a:cs typeface="B Nazanin" pitchFamily="2" charset="-78"/>
              </a:rPr>
              <a:t>فراگیر</a:t>
            </a:r>
            <a:endParaRPr lang="fa-IR" sz="2000" b="1" dirty="0">
              <a:cs typeface="B Nazanin" pitchFamily="2" charset="-78"/>
            </a:endParaRPr>
          </a:p>
          <a:p>
            <a:pPr algn="r" rtl="1">
              <a:buNone/>
            </a:pPr>
            <a:endParaRPr lang="fa-IR" sz="400" b="1" dirty="0" smtClean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  <a:p>
            <a:pPr algn="r" rtl="1">
              <a:buNone/>
            </a:pPr>
            <a:r>
              <a:rPr lang="fa-I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چالش ها</a:t>
            </a:r>
          </a:p>
          <a:p>
            <a:pPr marL="624078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000" b="1" dirty="0">
                <a:cs typeface="B Nazanin" pitchFamily="2" charset="-78"/>
              </a:rPr>
              <a:t>نمره دهی و پايايي بين آزمون گيرندگان </a:t>
            </a:r>
          </a:p>
          <a:p>
            <a:pPr marL="624078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000" b="1" dirty="0">
                <a:cs typeface="B Nazanin" pitchFamily="2" charset="-78"/>
              </a:rPr>
              <a:t>نگرش دانشجو نسبت به استفاده از پورتفوليو</a:t>
            </a:r>
          </a:p>
          <a:p>
            <a:pPr algn="r" rtl="1">
              <a:buNone/>
            </a:pPr>
            <a:endParaRPr lang="en-US" b="1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51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1041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457200" y="1752600"/>
            <a:ext cx="8458200" cy="2819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1">
              <a:lnSpc>
                <a:spcPct val="200000"/>
              </a:lnSpc>
            </a:pPr>
            <a:r>
              <a:rPr lang="fa-I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ارزیابی کلی فراگیر</a:t>
            </a:r>
            <a:r>
              <a:rPr lang="fa-I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/>
            </a:r>
            <a:br>
              <a:rPr lang="fa-I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</a:b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Global Rating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5155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0308" y="433685"/>
            <a:ext cx="5867400" cy="1143000"/>
          </a:xfrm>
        </p:spPr>
        <p:txBody>
          <a:bodyPr>
            <a:normAutofit/>
          </a:bodyPr>
          <a:lstStyle/>
          <a:p>
            <a:pPr rtl="1"/>
            <a:r>
              <a:rPr lang="fa-IR" dirty="0">
                <a:solidFill>
                  <a:srgbClr val="C00000"/>
                </a:solidFill>
              </a:rPr>
              <a:t>ارزیابی کلی فراگیر</a:t>
            </a:r>
            <a:endParaRPr lang="en-US" sz="40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844824"/>
            <a:ext cx="8208912" cy="4608512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fa-IR" sz="24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امکان </a:t>
            </a:r>
            <a:r>
              <a:rPr lang="fa-IR" sz="2400" b="1" dirty="0">
                <a:solidFill>
                  <a:srgbClr val="C00000"/>
                </a:solidFill>
                <a:cs typeface="B Nazanin" panose="00000400000000000000" pitchFamily="2" charset="-78"/>
              </a:rPr>
              <a:t>استفاده از این روش برای ارزیابی انواع متنوعی از عملکرد </a:t>
            </a:r>
            <a:r>
              <a:rPr lang="fa-IR" sz="24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فراگیران</a:t>
            </a:r>
          </a:p>
          <a:p>
            <a:pPr marL="712788" indent="-357188" algn="r" rtl="1">
              <a:lnSpc>
                <a:spcPct val="15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q"/>
            </a:pPr>
            <a:r>
              <a:rPr lang="fa-IR" sz="2400" dirty="0">
                <a:solidFill>
                  <a:schemeClr val="tx1"/>
                </a:solidFill>
                <a:cs typeface="B Nazanin" panose="00000400000000000000" pitchFamily="2" charset="-78"/>
              </a:rPr>
              <a:t>مهارتهای بالینی </a:t>
            </a:r>
          </a:p>
          <a:p>
            <a:pPr marL="712788" lvl="1" indent="-357188" algn="just" rtl="1">
              <a:lnSpc>
                <a:spcPct val="15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q"/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کار گروهی</a:t>
            </a:r>
            <a:r>
              <a:rPr lang="en-US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 (Teamwork) </a:t>
            </a:r>
            <a:endParaRPr lang="fa-IR" sz="2400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712788" lvl="1" indent="-357188" algn="just" rtl="1">
              <a:lnSpc>
                <a:spcPct val="15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q"/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مهارت دانشجو در معرفی بیمار</a:t>
            </a:r>
          </a:p>
          <a:p>
            <a:pPr marL="712788" lvl="1" indent="-357188" algn="just" rtl="1">
              <a:lnSpc>
                <a:spcPct val="15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q"/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مهارتهای حل مسئله</a:t>
            </a:r>
          </a:p>
          <a:p>
            <a:pPr marL="712788" lvl="1" indent="-357188" algn="just" rtl="1">
              <a:lnSpc>
                <a:spcPct val="15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q"/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مشارکت و آمادگی در جلسات بحث گروهی کوچک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1B32-4BD8-4676-ABB4-326E1E1EDF26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4896" y="5843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0249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99592" y="2132856"/>
            <a:ext cx="3240360" cy="3810000"/>
          </a:xfrm>
        </p:spPr>
        <p:txBody>
          <a:bodyPr>
            <a:normAutofit fontScale="92500" lnSpcReduction="20000"/>
          </a:bodyPr>
          <a:lstStyle/>
          <a:p>
            <a:pPr marL="109728" indent="0">
              <a:lnSpc>
                <a:spcPct val="150000"/>
              </a:lnSpc>
              <a:buNone/>
            </a:pPr>
            <a:r>
              <a:rPr lang="en-US" sz="2800" b="1" dirty="0">
                <a:solidFill>
                  <a:srgbClr val="C00000"/>
                </a:solidFill>
              </a:rPr>
              <a:t>What?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en-US" sz="2800" b="1" dirty="0">
                <a:solidFill>
                  <a:srgbClr val="C00000"/>
                </a:solidFill>
              </a:rPr>
              <a:t>Why? 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C00000"/>
                </a:solidFill>
              </a:rPr>
              <a:t>How?</a:t>
            </a:r>
            <a:endParaRPr lang="en-US" sz="1800" dirty="0">
              <a:solidFill>
                <a:srgbClr val="C00000"/>
              </a:solidFill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C00000"/>
                </a:solidFill>
              </a:rPr>
              <a:t>Where?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en-US" sz="2800" b="1" dirty="0" smtClean="0">
                <a:solidFill>
                  <a:srgbClr val="C00000"/>
                </a:solidFill>
              </a:rPr>
              <a:t>When</a:t>
            </a:r>
            <a:r>
              <a:rPr lang="en-US" sz="2800" b="1" dirty="0">
                <a:solidFill>
                  <a:srgbClr val="C00000"/>
                </a:solidFill>
              </a:rPr>
              <a:t>? 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en-US" sz="2800" b="1" dirty="0">
                <a:solidFill>
                  <a:srgbClr val="C00000"/>
                </a:solidFill>
              </a:rPr>
              <a:t>Who</a:t>
            </a:r>
            <a:r>
              <a:rPr lang="en-US" sz="2800" b="1" dirty="0" smtClean="0">
                <a:solidFill>
                  <a:srgbClr val="C00000"/>
                </a:solidFill>
              </a:rPr>
              <a:t>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4139952" y="1988840"/>
            <a:ext cx="4572000" cy="3844925"/>
          </a:xfrm>
        </p:spPr>
        <p:txBody>
          <a:bodyPr/>
          <a:lstStyle/>
          <a:p>
            <a:pPr algn="r" rtl="1">
              <a:lnSpc>
                <a:spcPct val="15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q"/>
            </a:pPr>
            <a:r>
              <a:rPr lang="fa-I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چه </a:t>
            </a:r>
            <a:r>
              <a:rPr lang="fa-I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چيزي </a:t>
            </a:r>
            <a:r>
              <a:rPr lang="fa-I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بايد </a:t>
            </a:r>
            <a:r>
              <a:rPr lang="fa-I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مورد </a:t>
            </a:r>
            <a:r>
              <a:rPr lang="fa-I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ارزيابي </a:t>
            </a:r>
            <a:r>
              <a:rPr lang="fa-I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قرار </a:t>
            </a:r>
            <a:r>
              <a:rPr lang="fa-I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گيرد</a:t>
            </a:r>
            <a:r>
              <a:rPr lang="fa-I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؟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q"/>
            </a:pPr>
            <a:r>
              <a:rPr lang="fa-I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ارزيابي </a:t>
            </a:r>
            <a:r>
              <a:rPr lang="fa-I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با </a:t>
            </a:r>
            <a:r>
              <a:rPr lang="fa-I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چه </a:t>
            </a:r>
            <a:r>
              <a:rPr lang="fa-I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هدفي </a:t>
            </a:r>
            <a:r>
              <a:rPr lang="fa-I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انجام </a:t>
            </a:r>
            <a:r>
              <a:rPr lang="fa-I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مي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 </a:t>
            </a:r>
            <a:r>
              <a:rPr lang="fa-I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گيرد</a:t>
            </a:r>
            <a:r>
              <a:rPr lang="fa-I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؟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q"/>
            </a:pPr>
            <a:r>
              <a:rPr lang="fa-I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ارزيابي با </a:t>
            </a:r>
            <a:r>
              <a:rPr lang="fa-I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چه روشي </a:t>
            </a:r>
            <a:r>
              <a:rPr lang="fa-I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انجام خواهد شد؟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q"/>
            </a:pPr>
            <a:r>
              <a:rPr lang="fa-I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ارزيابي </a:t>
            </a:r>
            <a:r>
              <a:rPr lang="fa-I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در کجا </a:t>
            </a:r>
            <a:r>
              <a:rPr lang="fa-I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صورت خواهد گرفت؟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q"/>
            </a:pPr>
            <a:r>
              <a:rPr lang="fa-I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چه </a:t>
            </a:r>
            <a:r>
              <a:rPr lang="fa-I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موقع </a:t>
            </a:r>
            <a:r>
              <a:rPr lang="fa-I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ارزيابي </a:t>
            </a:r>
            <a:r>
              <a:rPr lang="fa-I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انجام خواهد گرفت؟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q"/>
            </a:pPr>
            <a:r>
              <a:rPr lang="fa-I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چه </a:t>
            </a:r>
            <a:r>
              <a:rPr lang="fa-I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کسي </a:t>
            </a:r>
            <a:r>
              <a:rPr lang="fa-I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ارزيابي </a:t>
            </a:r>
            <a:r>
              <a:rPr lang="fa-I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خواهد کرد</a:t>
            </a:r>
            <a:r>
              <a:rPr lang="fa-I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؟</a:t>
            </a:r>
            <a:endParaRPr lang="fa-IR" sz="2400" dirty="0">
              <a:solidFill>
                <a:schemeClr val="tx1">
                  <a:lumMod val="75000"/>
                  <a:lumOff val="2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720624" y="451679"/>
            <a:ext cx="5867400" cy="1143000"/>
          </a:xfrm>
        </p:spPr>
        <p:txBody>
          <a:bodyPr>
            <a:normAutofit/>
          </a:bodyPr>
          <a:lstStyle/>
          <a:p>
            <a:pPr algn="ctr" rtl="1"/>
            <a:r>
              <a:rPr lang="fa-IR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itchFamily="2" charset="-78"/>
              </a:rPr>
              <a:t>سؤالات کليدي در ارزیابی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itchFamily="2" charset="-78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2352" y="5973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141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7398" y="404664"/>
            <a:ext cx="6324600" cy="1143000"/>
          </a:xfrm>
        </p:spPr>
        <p:txBody>
          <a:bodyPr>
            <a:normAutofit/>
          </a:bodyPr>
          <a:lstStyle/>
          <a:p>
            <a:pPr rtl="1"/>
            <a:r>
              <a:rPr lang="fa-I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فرم ارزیابی کلی</a:t>
            </a:r>
            <a:endParaRPr lang="en-U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772816"/>
            <a:ext cx="8208912" cy="4464496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q"/>
            </a:pPr>
            <a:r>
              <a:rPr lang="fa-IR" sz="2400" dirty="0" smtClean="0">
                <a:cs typeface="B Nazanin" panose="00000400000000000000" pitchFamily="2" charset="-78"/>
              </a:rPr>
              <a:t>فرم ارزیابی بایستی تنها شامل </a:t>
            </a:r>
            <a:r>
              <a:rPr lang="fa-IR" sz="24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رفتارهای قابل مشاهده </a:t>
            </a:r>
            <a:r>
              <a:rPr lang="fa-IR" sz="2400" dirty="0" smtClean="0">
                <a:cs typeface="B Nazanin" panose="00000400000000000000" pitchFamily="2" charset="-78"/>
              </a:rPr>
              <a:t>باشد. این رفتارها بایستی آنقدر شایع باشند که به آسانی قابل مشاهده باشند.</a:t>
            </a:r>
          </a:p>
          <a:p>
            <a:pPr algn="just" rtl="1">
              <a:lnSpc>
                <a:spcPct val="15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q"/>
            </a:pPr>
            <a:r>
              <a:rPr lang="fa-IR" sz="2400" dirty="0" smtClean="0">
                <a:cs typeface="B Nazanin" panose="00000400000000000000" pitchFamily="2" charset="-78"/>
              </a:rPr>
              <a:t>برای هر عملکرد باید با نظر افراد مجرب </a:t>
            </a:r>
            <a:r>
              <a:rPr lang="fa-IR" sz="24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محورهایی</a:t>
            </a:r>
            <a:r>
              <a:rPr lang="fa-IR" sz="2400" dirty="0" smtClean="0">
                <a:cs typeface="B Nazanin" panose="00000400000000000000" pitchFamily="2" charset="-78"/>
              </a:rPr>
              <a:t> برای ارزیابی مشخص گردد. به طوری که آن محورها نمایانگر آن عملکرد به طور </a:t>
            </a:r>
            <a:r>
              <a:rPr lang="fa-IR" sz="24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استاندارد</a:t>
            </a:r>
            <a:r>
              <a:rPr lang="fa-IR" sz="2400" dirty="0" smtClean="0">
                <a:cs typeface="B Nazanin" panose="00000400000000000000" pitchFamily="2" charset="-78"/>
              </a:rPr>
              <a:t> باشند. </a:t>
            </a:r>
          </a:p>
          <a:p>
            <a:pPr algn="just" rtl="1">
              <a:lnSpc>
                <a:spcPct val="15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q"/>
            </a:pPr>
            <a:r>
              <a:rPr lang="fa-IR" sz="2400" dirty="0" smtClean="0">
                <a:cs typeface="B Nazanin" panose="00000400000000000000" pitchFamily="2" charset="-78"/>
              </a:rPr>
              <a:t>وجود توضیحات در مورد </a:t>
            </a:r>
            <a:r>
              <a:rPr lang="fa-IR" sz="24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رفتار مورد انتظار</a:t>
            </a:r>
            <a:r>
              <a:rPr lang="fa-IR" sz="2400" b="1" dirty="0" smtClean="0">
                <a:cs typeface="B Nazanin" panose="00000400000000000000" pitchFamily="2" charset="-78"/>
              </a:rPr>
              <a:t> </a:t>
            </a:r>
            <a:r>
              <a:rPr lang="fa-IR" sz="2400" dirty="0" smtClean="0">
                <a:cs typeface="B Nazanin" panose="00000400000000000000" pitchFamily="2" charset="-78"/>
              </a:rPr>
              <a:t>در </a:t>
            </a:r>
            <a:r>
              <a:rPr lang="fa-IR" sz="24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هر محور </a:t>
            </a:r>
            <a:r>
              <a:rPr lang="fa-IR" sz="2400" dirty="0" smtClean="0">
                <a:cs typeface="B Nazanin" panose="00000400000000000000" pitchFamily="2" charset="-78"/>
              </a:rPr>
              <a:t>در فرم ارزیابی الزامی است. </a:t>
            </a:r>
            <a:endParaRPr lang="en-US" sz="2400" dirty="0">
              <a:cs typeface="B Nazanin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1B32-4BD8-4676-ABB4-326E1E1EDF26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3455" y="5832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9738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41B32-4BD8-4676-ABB4-326E1E1EDF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fa-IR" sz="3200" dirty="0" smtClean="0">
                <a:solidFill>
                  <a:srgbClr val="C00000"/>
                </a:solidFill>
              </a:rPr>
              <a:t>/ مزایا و محدودیت ها</a:t>
            </a:r>
            <a:r>
              <a:rPr lang="en-US" sz="3600" dirty="0"/>
              <a:t>Global Rating</a:t>
            </a:r>
            <a:endParaRPr lang="en-US" sz="3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1520" y="1628800"/>
            <a:ext cx="8640960" cy="5092674"/>
          </a:xfrm>
        </p:spPr>
        <p:txBody>
          <a:bodyPr>
            <a:normAutofit/>
          </a:bodyPr>
          <a:lstStyle/>
          <a:p>
            <a:pPr algn="r" rtl="1">
              <a:buNone/>
            </a:pPr>
            <a:r>
              <a:rPr lang="fa-IR" sz="2800" b="1" dirty="0">
                <a:solidFill>
                  <a:srgbClr val="C00000"/>
                </a:solidFill>
                <a:cs typeface="B Nazanin" panose="00000400000000000000" pitchFamily="2" charset="-78"/>
              </a:rPr>
              <a:t>مزایا</a:t>
            </a:r>
          </a:p>
          <a:p>
            <a:pPr marL="457200" lvl="0" indent="-347663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1800" b="1" dirty="0">
                <a:cs typeface="B Nazanin" pitchFamily="2" charset="-78"/>
              </a:rPr>
              <a:t>روایی مناسب</a:t>
            </a:r>
            <a:r>
              <a:rPr lang="en-US" sz="1800" b="1" dirty="0">
                <a:cs typeface="B Nazanin" pitchFamily="2" charset="-78"/>
              </a:rPr>
              <a:t> </a:t>
            </a:r>
            <a:r>
              <a:rPr lang="fa-IR" sz="1800" b="1" dirty="0">
                <a:cs typeface="B Nazanin" pitchFamily="2" charset="-78"/>
              </a:rPr>
              <a:t>- در صورت کاربرد این روش برای ارزیابی رفتارهای مورد نظر فراگیران </a:t>
            </a:r>
            <a:r>
              <a:rPr lang="fa-IR" sz="1800" b="1" dirty="0" smtClean="0">
                <a:cs typeface="B Nazanin" pitchFamily="2" charset="-78"/>
              </a:rPr>
              <a:t>در </a:t>
            </a:r>
            <a:r>
              <a:rPr lang="fa-IR" sz="1800" b="1" dirty="0">
                <a:cs typeface="B Nazanin" pitchFamily="2" charset="-78"/>
              </a:rPr>
              <a:t>شرایط واقعی</a:t>
            </a:r>
          </a:p>
          <a:p>
            <a:pPr marL="457200" lvl="0" indent="-347663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1800" b="1" dirty="0" smtClean="0">
                <a:cs typeface="B Nazanin" pitchFamily="2" charset="-78"/>
              </a:rPr>
              <a:t>ارزیابی بر اساس مشاهده </a:t>
            </a:r>
            <a:r>
              <a:rPr lang="fa-IR" sz="1800" b="1" dirty="0">
                <a:cs typeface="B Nazanin" pitchFamily="2" charset="-78"/>
              </a:rPr>
              <a:t>مستقیم رفتار</a:t>
            </a:r>
          </a:p>
          <a:p>
            <a:pPr marL="457200" lvl="0" indent="-347663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1800" b="1" dirty="0" smtClean="0">
                <a:cs typeface="B Nazanin" pitchFamily="2" charset="-78"/>
              </a:rPr>
              <a:t>ارائه فیدبک</a:t>
            </a:r>
          </a:p>
          <a:p>
            <a:pPr marL="457200" lvl="0" indent="-347663" algn="r" rtl="1">
              <a:lnSpc>
                <a:spcPct val="150000"/>
              </a:lnSpc>
              <a:buFont typeface="+mj-lt"/>
              <a:buAutoNum type="arabicPeriod"/>
            </a:pPr>
            <a:endParaRPr lang="fa-IR" sz="300" b="1" dirty="0" smtClean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  <a:p>
            <a:pPr marL="457200" indent="-347663" algn="r" rtl="1">
              <a:buNone/>
            </a:pPr>
            <a:r>
              <a:rPr lang="fa-IR" sz="28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محدودیت </a:t>
            </a:r>
            <a:r>
              <a:rPr lang="fa-IR" sz="2800" b="1" dirty="0">
                <a:solidFill>
                  <a:srgbClr val="C00000"/>
                </a:solidFill>
                <a:cs typeface="B Nazanin" panose="00000400000000000000" pitchFamily="2" charset="-78"/>
              </a:rPr>
              <a:t>ها</a:t>
            </a:r>
          </a:p>
          <a:p>
            <a:pPr marL="457200" indent="-347663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1800" b="1" dirty="0">
                <a:cs typeface="B Nazanin" pitchFamily="2" charset="-78"/>
              </a:rPr>
              <a:t>پایایی نامناسب</a:t>
            </a:r>
          </a:p>
          <a:p>
            <a:pPr marL="457200" indent="-347663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1800" b="1" dirty="0">
                <a:cs typeface="B Nazanin" pitchFamily="2" charset="-78"/>
              </a:rPr>
              <a:t>ضرورت تنظیم زمان مناسب و صرف وقت کافی برای مشاهده رفتار یا عملکرد فراگیر قبل از تکمیل فرم ارزیابی کلی</a:t>
            </a:r>
          </a:p>
          <a:p>
            <a:pPr marL="457200" indent="-347663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1800" b="1" dirty="0">
                <a:cs typeface="B Nazanin" pitchFamily="2" charset="-78"/>
              </a:rPr>
              <a:t>شیوع بالای اثر هاله </a:t>
            </a:r>
            <a:r>
              <a:rPr lang="fa-IR" sz="1800" b="1" dirty="0" smtClean="0">
                <a:cs typeface="B Nazanin" pitchFamily="2" charset="-78"/>
              </a:rPr>
              <a:t>ای </a:t>
            </a:r>
            <a:r>
              <a:rPr lang="en-US" sz="1800" b="1" dirty="0" smtClean="0">
                <a:cs typeface="B Nazanin" pitchFamily="2" charset="-78"/>
              </a:rPr>
              <a:t>Halo effect</a:t>
            </a:r>
            <a:endParaRPr lang="en-US" sz="1800" b="1" dirty="0">
              <a:cs typeface="B Nazanin" pitchFamily="2" charset="-78"/>
            </a:endParaRPr>
          </a:p>
          <a:p>
            <a:pPr algn="r" rtl="1">
              <a:buNone/>
            </a:pPr>
            <a:endParaRPr lang="en-US" b="1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3431" y="58705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7025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2998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What</a:t>
            </a:r>
            <a:r>
              <a:rPr lang="en-US" sz="4400" dirty="0" smtClean="0"/>
              <a:t>?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fa-IR" sz="3600" dirty="0" smtClean="0"/>
              <a:t>توانمندی های مورد انتظار</a:t>
            </a:r>
            <a:endParaRPr lang="fa-IR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41B32-4BD8-4676-ABB4-326E1E1EDF2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206" y="2432829"/>
            <a:ext cx="4161259" cy="38264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24128" y="1880952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2E87B4"/>
                </a:solidFill>
                <a:latin typeface="interfaceregular"/>
              </a:rPr>
              <a:t>Can MEDs Framework</a:t>
            </a:r>
            <a:endParaRPr lang="en-US" b="1" dirty="0">
              <a:solidFill>
                <a:srgbClr val="2E87B4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1" y="2432829"/>
            <a:ext cx="4457678" cy="3826408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600976" y="1693606"/>
            <a:ext cx="3672408" cy="7440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 cap="none" baseline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B Titr" pitchFamily="2" charset="-78"/>
              </a:defRPr>
            </a:lvl1pPr>
          </a:lstStyle>
          <a:p>
            <a:r>
              <a:rPr lang="en-US" sz="2400" dirty="0" smtClean="0">
                <a:solidFill>
                  <a:srgbClr val="2E87B4"/>
                </a:solidFill>
              </a:rPr>
              <a:t>ACGME</a:t>
            </a:r>
            <a:r>
              <a:rPr lang="en-US" sz="1400" dirty="0" smtClean="0">
                <a:solidFill>
                  <a:srgbClr val="2E87B4"/>
                </a:solidFill>
              </a:rPr>
              <a:t/>
            </a:r>
            <a:br>
              <a:rPr lang="en-US" sz="1400" dirty="0" smtClean="0">
                <a:solidFill>
                  <a:srgbClr val="2E87B4"/>
                </a:solidFill>
              </a:rPr>
            </a:br>
            <a:r>
              <a:rPr lang="en-US" sz="1200" dirty="0" smtClean="0">
                <a:solidFill>
                  <a:srgbClr val="2E87B4"/>
                </a:solidFill>
              </a:rPr>
              <a:t>Accreditation Council for Graduate Medical Education</a:t>
            </a:r>
            <a:endParaRPr lang="fa-IR" sz="1400" dirty="0">
              <a:solidFill>
                <a:srgbClr val="2E87B4"/>
              </a:solidFill>
            </a:endParaRPr>
          </a:p>
        </p:txBody>
      </p:sp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0558" y="6002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1039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656" y="361155"/>
            <a:ext cx="7239000" cy="1143000"/>
          </a:xfrm>
        </p:spPr>
        <p:txBody>
          <a:bodyPr>
            <a:noAutofit/>
          </a:bodyPr>
          <a:lstStyle/>
          <a:p>
            <a:r>
              <a:rPr lang="fa-IR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توان مندی های دانش آموختگان دوره </a:t>
            </a:r>
            <a:r>
              <a:rPr lang="fa-IR" sz="3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پزشکی</a:t>
            </a:r>
            <a:endParaRPr lang="fa-IR" sz="3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1520" y="1651141"/>
            <a:ext cx="8640960" cy="4298140"/>
          </a:xfrm>
        </p:spPr>
        <p:txBody>
          <a:bodyPr>
            <a:noAutofit/>
          </a:bodyPr>
          <a:lstStyle/>
          <a:p>
            <a:pPr marL="514350" indent="-514350" algn="r" rtl="1">
              <a:lnSpc>
                <a:spcPct val="15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fa-IR" sz="2000" b="1" dirty="0" smtClean="0">
                <a:latin typeface="iran"/>
                <a:cs typeface="B Nazanin" panose="00000400000000000000" pitchFamily="2" charset="-78"/>
              </a:rPr>
              <a:t>مهارت </a:t>
            </a:r>
            <a:r>
              <a:rPr lang="fa-IR" sz="2000" b="1" dirty="0">
                <a:latin typeface="iran"/>
                <a:cs typeface="B Nazanin" panose="00000400000000000000" pitchFamily="2" charset="-78"/>
              </a:rPr>
              <a:t>های </a:t>
            </a:r>
            <a:r>
              <a:rPr lang="fa-IR" sz="2000" b="1" dirty="0" smtClean="0">
                <a:latin typeface="iran"/>
                <a:cs typeface="B Nazanin" panose="00000400000000000000" pitchFamily="2" charset="-78"/>
              </a:rPr>
              <a:t>بالینی</a:t>
            </a:r>
          </a:p>
          <a:p>
            <a:pPr marL="514350" indent="-514350" algn="r" rtl="1">
              <a:lnSpc>
                <a:spcPct val="15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fa-IR" sz="2000" b="1" dirty="0" smtClean="0">
                <a:latin typeface="iran"/>
                <a:cs typeface="B Nazanin" panose="00000400000000000000" pitchFamily="2" charset="-78"/>
              </a:rPr>
              <a:t>مهارت </a:t>
            </a:r>
            <a:r>
              <a:rPr lang="fa-IR" sz="2000" b="1" dirty="0">
                <a:latin typeface="iran"/>
                <a:cs typeface="B Nazanin" panose="00000400000000000000" pitchFamily="2" charset="-78"/>
              </a:rPr>
              <a:t>های ارتباطی </a:t>
            </a:r>
            <a:endParaRPr lang="fa-IR" sz="2000" b="1" dirty="0" smtClean="0">
              <a:latin typeface="iran"/>
              <a:cs typeface="B Nazanin" panose="00000400000000000000" pitchFamily="2" charset="-78"/>
            </a:endParaRPr>
          </a:p>
          <a:p>
            <a:pPr marL="514350" indent="-514350" algn="r" rtl="1">
              <a:lnSpc>
                <a:spcPct val="15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fa-IR" sz="2000" b="1" dirty="0" smtClean="0">
                <a:latin typeface="iran"/>
                <a:cs typeface="B Nazanin" panose="00000400000000000000" pitchFamily="2" charset="-78"/>
              </a:rPr>
              <a:t>مراقبت </a:t>
            </a:r>
            <a:r>
              <a:rPr lang="fa-IR" sz="2000" b="1" dirty="0">
                <a:latin typeface="iran"/>
                <a:cs typeface="B Nazanin" panose="00000400000000000000" pitchFamily="2" charset="-78"/>
              </a:rPr>
              <a:t>از بیمار </a:t>
            </a:r>
            <a:endParaRPr lang="fa-IR" sz="2000" b="1" dirty="0" smtClean="0">
              <a:latin typeface="iran"/>
              <a:cs typeface="B Nazanin" panose="00000400000000000000" pitchFamily="2" charset="-78"/>
            </a:endParaRPr>
          </a:p>
          <a:p>
            <a:pPr marL="514350" indent="-514350" algn="r" rtl="1">
              <a:lnSpc>
                <a:spcPct val="15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fa-IR" sz="2000" b="1" dirty="0" smtClean="0">
                <a:latin typeface="iran"/>
                <a:cs typeface="B Nazanin" panose="00000400000000000000" pitchFamily="2" charset="-78"/>
              </a:rPr>
              <a:t>پیشگیری </a:t>
            </a:r>
            <a:r>
              <a:rPr lang="fa-IR" sz="2000" b="1" dirty="0">
                <a:latin typeface="iran"/>
                <a:cs typeface="B Nazanin" panose="00000400000000000000" pitchFamily="2" charset="-78"/>
              </a:rPr>
              <a:t>و ارتقای سلامت </a:t>
            </a:r>
            <a:endParaRPr lang="fa-IR" sz="2000" b="1" dirty="0" smtClean="0">
              <a:latin typeface="iran"/>
              <a:cs typeface="B Nazanin" panose="00000400000000000000" pitchFamily="2" charset="-78"/>
            </a:endParaRPr>
          </a:p>
          <a:p>
            <a:pPr marL="514350" indent="-514350" algn="r" rtl="1">
              <a:lnSpc>
                <a:spcPct val="15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fa-IR" sz="2000" b="1" dirty="0" smtClean="0">
                <a:latin typeface="iran"/>
                <a:cs typeface="B Nazanin" panose="00000400000000000000" pitchFamily="2" charset="-78"/>
              </a:rPr>
              <a:t>رشد </a:t>
            </a:r>
            <a:r>
              <a:rPr lang="fa-IR" sz="2000" b="1" dirty="0">
                <a:latin typeface="iran"/>
                <a:cs typeface="B Nazanin" panose="00000400000000000000" pitchFamily="2" charset="-78"/>
              </a:rPr>
              <a:t>فردی </a:t>
            </a:r>
            <a:endParaRPr lang="fa-IR" sz="2000" b="1" dirty="0" smtClean="0">
              <a:latin typeface="iran"/>
              <a:cs typeface="B Nazanin" panose="00000400000000000000" pitchFamily="2" charset="-78"/>
            </a:endParaRPr>
          </a:p>
          <a:p>
            <a:pPr marL="514350" indent="-514350" algn="r" rtl="1">
              <a:lnSpc>
                <a:spcPct val="15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fa-IR" sz="2000" b="1" dirty="0" smtClean="0">
                <a:latin typeface="iran"/>
                <a:cs typeface="B Nazanin" panose="00000400000000000000" pitchFamily="2" charset="-78"/>
              </a:rPr>
              <a:t>تعهد </a:t>
            </a:r>
            <a:r>
              <a:rPr lang="fa-IR" sz="2000" b="1" dirty="0">
                <a:latin typeface="iran"/>
                <a:cs typeface="B Nazanin" panose="00000400000000000000" pitchFamily="2" charset="-78"/>
              </a:rPr>
              <a:t>حرفه ای، اخلاق و حقوق پزشکی </a:t>
            </a:r>
            <a:endParaRPr lang="fa-IR" sz="2000" b="1" dirty="0" smtClean="0">
              <a:latin typeface="iran"/>
              <a:cs typeface="B Nazanin" panose="00000400000000000000" pitchFamily="2" charset="-78"/>
            </a:endParaRPr>
          </a:p>
          <a:p>
            <a:pPr marL="514350" indent="-514350" algn="r" rtl="1">
              <a:lnSpc>
                <a:spcPct val="15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fa-IR" sz="2000" b="1" dirty="0" smtClean="0">
                <a:latin typeface="iran"/>
                <a:cs typeface="B Nazanin" panose="00000400000000000000" pitchFamily="2" charset="-78"/>
              </a:rPr>
              <a:t>استدلال</a:t>
            </a:r>
            <a:r>
              <a:rPr lang="fa-IR" sz="2000" b="1" dirty="0">
                <a:latin typeface="iran"/>
                <a:cs typeface="B Nazanin" panose="00000400000000000000" pitchFamily="2" charset="-78"/>
              </a:rPr>
              <a:t>، حل مساله و تصمیم </a:t>
            </a:r>
            <a:r>
              <a:rPr lang="fa-IR" sz="2000" b="1" dirty="0" smtClean="0">
                <a:latin typeface="iran"/>
                <a:cs typeface="B Nazanin" panose="00000400000000000000" pitchFamily="2" charset="-78"/>
              </a:rPr>
              <a:t>گیری </a:t>
            </a:r>
          </a:p>
          <a:p>
            <a:pPr marL="514350" indent="-514350" algn="r" rtl="1">
              <a:lnSpc>
                <a:spcPct val="15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fa-IR" sz="2000" b="1" dirty="0" smtClean="0">
                <a:latin typeface="iran"/>
                <a:cs typeface="B Nazanin" panose="00000400000000000000" pitchFamily="2" charset="-78"/>
              </a:rPr>
              <a:t>نقش </a:t>
            </a:r>
            <a:r>
              <a:rPr lang="fa-IR" sz="2000" b="1" dirty="0">
                <a:latin typeface="iran"/>
                <a:cs typeface="B Nazanin" panose="00000400000000000000" pitchFamily="2" charset="-78"/>
              </a:rPr>
              <a:t>پزشک در نظام سلامت</a:t>
            </a:r>
            <a:endParaRPr lang="fa-IR" sz="2000" b="1" dirty="0">
              <a:cs typeface="B Nazanin" panose="000004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6050" y="6453336"/>
            <a:ext cx="87849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rgbClr val="9E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Mirzazadeh</a:t>
            </a:r>
            <a:r>
              <a:rPr lang="en-US" sz="1100" dirty="0">
                <a:solidFill>
                  <a:srgbClr val="9E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smtClean="0">
                <a:solidFill>
                  <a:srgbClr val="9E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et </a:t>
            </a:r>
            <a:r>
              <a:rPr lang="en-US" sz="1100" dirty="0">
                <a:solidFill>
                  <a:srgbClr val="9E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al. Defining a competency framework: the first step toward Competency-Based Medical Education. </a:t>
            </a:r>
            <a:r>
              <a:rPr lang="en-US" sz="1100" dirty="0" err="1">
                <a:solidFill>
                  <a:srgbClr val="9E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Acta</a:t>
            </a:r>
            <a:r>
              <a:rPr lang="en-US" sz="1100" dirty="0">
                <a:solidFill>
                  <a:srgbClr val="9E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 </a:t>
            </a:r>
            <a:r>
              <a:rPr lang="en-US" sz="1100" dirty="0" err="1">
                <a:solidFill>
                  <a:srgbClr val="9E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Iranica</a:t>
            </a:r>
            <a:r>
              <a:rPr lang="en-US" sz="1100" dirty="0">
                <a:solidFill>
                  <a:srgbClr val="9E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2014;52:710–6.</a:t>
            </a:r>
          </a:p>
        </p:txBody>
      </p:sp>
      <p:pic>
        <p:nvPicPr>
          <p:cNvPr id="5" name="Picture 4" descr="http://mdreform.tums.ac.ir/superusers/21/outcome-f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2880320" cy="4086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0239" y="59133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5166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599"/>
            <a:ext cx="8435280" cy="4968875"/>
          </a:xfrm>
        </p:spPr>
        <p:txBody>
          <a:bodyPr/>
          <a:lstStyle/>
          <a:p>
            <a:pPr marL="457200" lvl="1" indent="-342900" algn="r" rtl="1">
              <a:lnSpc>
                <a:spcPct val="150000"/>
              </a:lnSpc>
              <a:spcBef>
                <a:spcPts val="300"/>
              </a:spcBef>
              <a:buClr>
                <a:srgbClr val="C00000"/>
              </a:buClr>
            </a:pPr>
            <a:r>
              <a:rPr lang="fa-IR" sz="2400" dirty="0" smtClean="0">
                <a:solidFill>
                  <a:prstClr val="black"/>
                </a:solidFill>
                <a:latin typeface="Georgia"/>
                <a:cs typeface="B Nazanin" panose="00000400000000000000" pitchFamily="2" charset="-78"/>
              </a:rPr>
              <a:t>تكويني</a:t>
            </a:r>
            <a:r>
              <a:rPr lang="en-US" sz="2400" dirty="0" smtClean="0">
                <a:solidFill>
                  <a:prstClr val="black"/>
                </a:solidFill>
                <a:latin typeface="Georgia"/>
                <a:cs typeface="B Nazanin" panose="00000400000000000000" pitchFamily="2" charset="-78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cs typeface="Calibri" panose="020F0502020204030204" pitchFamily="34" charset="0"/>
              </a:rPr>
              <a:t>Formative</a:t>
            </a:r>
          </a:p>
          <a:p>
            <a:pPr marL="457200" lvl="1" indent="-342900" algn="r" rtl="1">
              <a:lnSpc>
                <a:spcPct val="150000"/>
              </a:lnSpc>
              <a:spcBef>
                <a:spcPts val="300"/>
              </a:spcBef>
              <a:buClr>
                <a:srgbClr val="C00000"/>
              </a:buClr>
            </a:pPr>
            <a:r>
              <a:rPr lang="fa-IR" sz="2400" dirty="0" smtClean="0">
                <a:solidFill>
                  <a:prstClr val="black"/>
                </a:solidFill>
                <a:cs typeface="B Nazanin" panose="00000400000000000000" pitchFamily="2" charset="-78"/>
              </a:rPr>
              <a:t>تراكمي</a:t>
            </a:r>
            <a:r>
              <a:rPr lang="en-US" sz="2400" dirty="0" smtClean="0">
                <a:solidFill>
                  <a:prstClr val="black"/>
                </a:solidFill>
                <a:cs typeface="Calibri" panose="020F0502020204030204" pitchFamily="34" charset="0"/>
              </a:rPr>
              <a:t> Summative</a:t>
            </a:r>
          </a:p>
          <a:p>
            <a:pPr marL="457200" lvl="1" indent="-342900" algn="r" rtl="1">
              <a:lnSpc>
                <a:spcPct val="150000"/>
              </a:lnSpc>
              <a:spcBef>
                <a:spcPts val="300"/>
              </a:spcBef>
              <a:buClr>
                <a:srgbClr val="C00000"/>
              </a:buClr>
            </a:pPr>
            <a:endParaRPr lang="en-US" sz="3600" dirty="0">
              <a:solidFill>
                <a:prstClr val="black"/>
              </a:solidFill>
              <a:latin typeface="Georgia"/>
              <a:cs typeface="B Nazanin" panose="00000400000000000000" pitchFamily="2" charset="-78"/>
            </a:endParaRPr>
          </a:p>
          <a:p>
            <a:pPr marL="457200" lvl="1" indent="-342900" algn="r" rtl="1">
              <a:lnSpc>
                <a:spcPct val="150000"/>
              </a:lnSpc>
              <a:spcBef>
                <a:spcPts val="300"/>
              </a:spcBef>
              <a:buClr>
                <a:srgbClr val="C00000"/>
              </a:buClr>
            </a:pPr>
            <a:r>
              <a:rPr lang="fa-IR" sz="2400" dirty="0" smtClean="0">
                <a:solidFill>
                  <a:prstClr val="black"/>
                </a:solidFill>
                <a:latin typeface="Georgia"/>
                <a:cs typeface="B Nazanin" panose="00000400000000000000" pitchFamily="2" charset="-78"/>
              </a:rPr>
              <a:t>هنجاري</a:t>
            </a:r>
            <a:r>
              <a:rPr lang="en-US" sz="2400" dirty="0" smtClean="0">
                <a:solidFill>
                  <a:prstClr val="black"/>
                </a:solidFill>
                <a:latin typeface="Georgia"/>
                <a:cs typeface="B Nazanin" panose="00000400000000000000" pitchFamily="2" charset="-78"/>
              </a:rPr>
              <a:t> Norm Reference</a:t>
            </a:r>
          </a:p>
          <a:p>
            <a:pPr marL="457200" lvl="1" indent="-342900" algn="r" rtl="1">
              <a:lnSpc>
                <a:spcPct val="150000"/>
              </a:lnSpc>
              <a:spcBef>
                <a:spcPts val="300"/>
              </a:spcBef>
              <a:buClr>
                <a:srgbClr val="C00000"/>
              </a:buClr>
            </a:pPr>
            <a:r>
              <a:rPr lang="fa-IR" sz="2400" dirty="0" smtClean="0">
                <a:solidFill>
                  <a:prstClr val="black"/>
                </a:solidFill>
                <a:latin typeface="Georgia"/>
                <a:cs typeface="B Nazanin" panose="00000400000000000000" pitchFamily="2" charset="-78"/>
              </a:rPr>
              <a:t>معياري</a:t>
            </a:r>
            <a:r>
              <a:rPr lang="en-US" sz="2400" dirty="0" smtClean="0">
                <a:solidFill>
                  <a:prstClr val="black"/>
                </a:solidFill>
                <a:latin typeface="Georgia"/>
                <a:cs typeface="B Nazanin" panose="00000400000000000000" pitchFamily="2" charset="-78"/>
              </a:rPr>
              <a:t> Criterion Reference</a:t>
            </a:r>
            <a:endParaRPr lang="fa-IR" sz="2400" dirty="0">
              <a:solidFill>
                <a:prstClr val="black"/>
              </a:solidFill>
              <a:latin typeface="Georgia"/>
              <a:cs typeface="B Nazanin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fa-IR" sz="2800" dirty="0"/>
              <a:t>ارزيابي با چه هدفي انجام مي گيرد؟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79" y="1936290"/>
            <a:ext cx="3194063" cy="16830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642" y="1923724"/>
            <a:ext cx="1889773" cy="16956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878891"/>
            <a:ext cx="2781892" cy="18115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78892"/>
            <a:ext cx="2286000" cy="180975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V="1">
            <a:off x="8180040" y="5990543"/>
            <a:ext cx="609600" cy="48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394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fa-IR" sz="2800" dirty="0" smtClean="0"/>
              <a:t>ارزيابي </a:t>
            </a:r>
            <a:r>
              <a:rPr lang="fa-IR" sz="2800" dirty="0"/>
              <a:t>با چه روشي انجام خواهد شد</a:t>
            </a:r>
            <a:r>
              <a:rPr lang="fa-IR" sz="2800" dirty="0" smtClean="0"/>
              <a:t>؟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6979"/>
            <a:ext cx="6552728" cy="440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929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0494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fa-IR" sz="2800" dirty="0"/>
              <a:t>ارزيابي در کجا صورت خواهد گرفت</a:t>
            </a:r>
            <a:r>
              <a:rPr lang="fa-IR" sz="2800" dirty="0" smtClean="0"/>
              <a:t>؟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81888"/>
            <a:ext cx="6480720" cy="412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9282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8977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52600"/>
            <a:ext cx="8640960" cy="4753138"/>
          </a:xfrm>
        </p:spPr>
        <p:txBody>
          <a:bodyPr/>
          <a:lstStyle/>
          <a:p>
            <a:pPr marL="457200" lvl="2" indent="-285750" algn="r" rtl="1">
              <a:lnSpc>
                <a:spcPct val="150000"/>
              </a:lnSpc>
              <a:spcBef>
                <a:spcPts val="0"/>
              </a:spcBef>
              <a:buClr>
                <a:srgbClr val="990000"/>
              </a:buClr>
            </a:pPr>
            <a:r>
              <a:rPr lang="fa-IR" dirty="0">
                <a:solidFill>
                  <a:prstClr val="black"/>
                </a:solidFill>
                <a:latin typeface="Georgia"/>
                <a:cs typeface="B Nazanin" panose="00000400000000000000" pitchFamily="2" charset="-78"/>
              </a:rPr>
              <a:t>در ابتداي دوره</a:t>
            </a:r>
            <a:r>
              <a:rPr lang="fa-IR" dirty="0"/>
              <a:t> </a:t>
            </a:r>
            <a:r>
              <a:rPr lang="en-US" dirty="0"/>
              <a:t>Pre-test </a:t>
            </a:r>
            <a:endParaRPr lang="en-US" dirty="0">
              <a:solidFill>
                <a:prstClr val="black"/>
              </a:solidFill>
              <a:latin typeface="Georgia"/>
              <a:cs typeface="B Nazanin" panose="00000400000000000000" pitchFamily="2" charset="-78"/>
            </a:endParaRPr>
          </a:p>
          <a:p>
            <a:pPr marL="457200" lvl="2" indent="-285750" algn="r" rtl="1">
              <a:lnSpc>
                <a:spcPct val="150000"/>
              </a:lnSpc>
              <a:spcBef>
                <a:spcPts val="0"/>
              </a:spcBef>
              <a:buClr>
                <a:srgbClr val="990000"/>
              </a:buClr>
            </a:pPr>
            <a:r>
              <a:rPr lang="fa-IR" dirty="0">
                <a:solidFill>
                  <a:prstClr val="black"/>
                </a:solidFill>
                <a:latin typeface="Georgia"/>
                <a:cs typeface="B Nazanin" panose="00000400000000000000" pitchFamily="2" charset="-78"/>
              </a:rPr>
              <a:t>در طول دوره</a:t>
            </a:r>
            <a:r>
              <a:rPr lang="en-US" dirty="0"/>
              <a:t>Formative</a:t>
            </a:r>
            <a:endParaRPr lang="en-US" dirty="0">
              <a:solidFill>
                <a:prstClr val="black"/>
              </a:solidFill>
              <a:latin typeface="Georgia"/>
              <a:cs typeface="B Nazanin" panose="00000400000000000000" pitchFamily="2" charset="-78"/>
            </a:endParaRPr>
          </a:p>
          <a:p>
            <a:pPr marL="457200" lvl="2" indent="-285750" algn="r" rtl="1">
              <a:lnSpc>
                <a:spcPct val="150000"/>
              </a:lnSpc>
              <a:spcBef>
                <a:spcPts val="0"/>
              </a:spcBef>
              <a:buClr>
                <a:srgbClr val="990000"/>
              </a:buClr>
            </a:pPr>
            <a:r>
              <a:rPr lang="fa-IR" dirty="0" smtClean="0">
                <a:solidFill>
                  <a:prstClr val="black"/>
                </a:solidFill>
                <a:latin typeface="Georgia"/>
                <a:cs typeface="B Nazanin" panose="00000400000000000000" pitchFamily="2" charset="-78"/>
              </a:rPr>
              <a:t>در </a:t>
            </a:r>
            <a:r>
              <a:rPr lang="fa-IR" dirty="0">
                <a:solidFill>
                  <a:prstClr val="black"/>
                </a:solidFill>
                <a:latin typeface="Georgia"/>
                <a:cs typeface="B Nazanin" panose="00000400000000000000" pitchFamily="2" charset="-78"/>
              </a:rPr>
              <a:t>انتهاي </a:t>
            </a:r>
            <a:r>
              <a:rPr lang="fa-IR" dirty="0" smtClean="0">
                <a:solidFill>
                  <a:prstClr val="black"/>
                </a:solidFill>
                <a:latin typeface="Georgia"/>
                <a:cs typeface="B Nazanin" panose="00000400000000000000" pitchFamily="2" charset="-78"/>
              </a:rPr>
              <a:t>دوره</a:t>
            </a:r>
            <a:r>
              <a:rPr lang="en-US" dirty="0"/>
              <a:t>Summative</a:t>
            </a:r>
            <a:endParaRPr lang="en-US" dirty="0">
              <a:solidFill>
                <a:prstClr val="black"/>
              </a:solidFill>
              <a:latin typeface="Georgia"/>
              <a:cs typeface="B Nazanin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When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fa-IR" sz="2800" dirty="0"/>
              <a:t>چه موقع ارزيابي انجام خواهد </a:t>
            </a:r>
            <a:r>
              <a:rPr lang="fa-IR" sz="2800" dirty="0" smtClean="0"/>
              <a:t>گرفت؟</a:t>
            </a:r>
            <a:endParaRPr lang="en-US" sz="2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591618"/>
            <a:ext cx="4961654" cy="291412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74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581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Who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fa-IR" sz="3100" dirty="0"/>
              <a:t>چه کسي ارزيابي خواهد </a:t>
            </a:r>
            <a:r>
              <a:rPr lang="fa-IR" sz="3100" dirty="0" smtClean="0"/>
              <a:t>کرد؟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2" descr="http://sleuth-booth.com/img/sleu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84725"/>
            <a:ext cx="2088232" cy="307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27984" y="3501008"/>
            <a:ext cx="34709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5"/>
                </a:solidFill>
                <a:latin typeface="Calibri" panose="020F0502020204030204" pitchFamily="34" charset="0"/>
              </a:rPr>
              <a:t>Expert / Novice</a:t>
            </a:r>
            <a:endParaRPr lang="en-US" sz="4000" b="1" dirty="0">
              <a:solidFill>
                <a:schemeClr val="accent5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5929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647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7641</TotalTime>
  <Words>816</Words>
  <Application>Microsoft Office PowerPoint</Application>
  <PresentationFormat>On-screen Show (4:3)</PresentationFormat>
  <Paragraphs>138</Paragraphs>
  <Slides>21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ＭＳ Ｐゴシック</vt:lpstr>
      <vt:lpstr>Arial</vt:lpstr>
      <vt:lpstr>B Nazanin</vt:lpstr>
      <vt:lpstr>B Titr</vt:lpstr>
      <vt:lpstr>Book Antiqua</vt:lpstr>
      <vt:lpstr>Calibri</vt:lpstr>
      <vt:lpstr>Century Gothic</vt:lpstr>
      <vt:lpstr>Georgia</vt:lpstr>
      <vt:lpstr>interfaceregular</vt:lpstr>
      <vt:lpstr>iran</vt:lpstr>
      <vt:lpstr>Tahoma</vt:lpstr>
      <vt:lpstr>Times New Roman</vt:lpstr>
      <vt:lpstr>Wingdings</vt:lpstr>
      <vt:lpstr>Apothecary</vt:lpstr>
      <vt:lpstr>PowerPoint Presentation</vt:lpstr>
      <vt:lpstr>سؤالات کليدي در ارزیابی</vt:lpstr>
      <vt:lpstr>What? توانمندی های مورد انتظار</vt:lpstr>
      <vt:lpstr>توان مندی های دانش آموختگان دوره پزشکی</vt:lpstr>
      <vt:lpstr>Why ارزيابي با چه هدفي انجام مي گيرد؟</vt:lpstr>
      <vt:lpstr>HOW ارزيابي با چه روشي انجام خواهد شد؟</vt:lpstr>
      <vt:lpstr>Where ارزيابي در کجا صورت خواهد گرفت؟</vt:lpstr>
      <vt:lpstr>When چه موقع ارزيابي انجام خواهد گرفت؟</vt:lpstr>
      <vt:lpstr>Who چه کسي ارزيابي خواهد کرد؟</vt:lpstr>
      <vt:lpstr>اعتبار سنجش عملکرد </vt:lpstr>
      <vt:lpstr>انواع ابزارها برای ارزیابی مبتنی بر محل کار</vt:lpstr>
      <vt:lpstr>PowerPoint Presentation</vt:lpstr>
      <vt:lpstr>دفترچه ثبت فعالیت های یادگیری Log books</vt:lpstr>
      <vt:lpstr>/Log books مزایا و محدودیت ها</vt:lpstr>
      <vt:lpstr>PowerPoint Presentation</vt:lpstr>
      <vt:lpstr>بازتاب مستند مجموعه عملکرد (کارپوشه) Portfolio    </vt:lpstr>
      <vt:lpstr>/Portfolio مزایا و چالش ها</vt:lpstr>
      <vt:lpstr>PowerPoint Presentation</vt:lpstr>
      <vt:lpstr>ارزیابی کلی فراگیر</vt:lpstr>
      <vt:lpstr>فرم ارزیابی کلی</vt:lpstr>
      <vt:lpstr>/ مزایا و محدودیت هاGlobal Rating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dargahi</dc:creator>
  <cp:lastModifiedBy>app7</cp:lastModifiedBy>
  <cp:revision>633</cp:revision>
  <dcterms:created xsi:type="dcterms:W3CDTF">2006-08-16T00:00:00Z</dcterms:created>
  <dcterms:modified xsi:type="dcterms:W3CDTF">2025-02-20T04:37:22Z</dcterms:modified>
</cp:coreProperties>
</file>